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623" r:id="rId5"/>
    <p:sldId id="648" r:id="rId6"/>
    <p:sldId id="672" r:id="rId7"/>
    <p:sldId id="674" r:id="rId8"/>
    <p:sldId id="698" r:id="rId9"/>
    <p:sldId id="444" r:id="rId10"/>
    <p:sldId id="701" r:id="rId11"/>
    <p:sldId id="635" r:id="rId12"/>
    <p:sldId id="700" r:id="rId13"/>
    <p:sldId id="443" r:id="rId14"/>
    <p:sldId id="675" r:id="rId15"/>
    <p:sldId id="660" r:id="rId16"/>
    <p:sldId id="658" r:id="rId17"/>
    <p:sldId id="702" r:id="rId18"/>
    <p:sldId id="659" r:id="rId19"/>
    <p:sldId id="662" r:id="rId20"/>
    <p:sldId id="703" r:id="rId21"/>
    <p:sldId id="704" r:id="rId22"/>
    <p:sldId id="705" r:id="rId23"/>
    <p:sldId id="706" r:id="rId24"/>
    <p:sldId id="70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704" autoAdjust="0"/>
  </p:normalViewPr>
  <p:slideViewPr>
    <p:cSldViewPr snapToGrid="0">
      <p:cViewPr varScale="1">
        <p:scale>
          <a:sx n="53" d="100"/>
          <a:sy n="53" d="100"/>
        </p:scale>
        <p:origin x="21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BE6FB-0B52-4144-978D-630E133C483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CH"/>
        </a:p>
      </dgm:t>
    </dgm:pt>
    <dgm:pt modelId="{56E6AD00-9F0F-414D-B237-060AA478707A}">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a:effectLst>
          <a:glow rad="139700">
            <a:srgbClr val="C00000">
              <a:alpha val="40000"/>
            </a:srgbClr>
          </a:glow>
        </a:effectLst>
      </dgm:spPr>
      <dgm:t>
        <a:bodyPr/>
        <a:lstStyle/>
        <a:p>
          <a:r>
            <a:rPr lang="fr-CH" b="1" dirty="0">
              <a:solidFill>
                <a:srgbClr val="C00000"/>
              </a:solidFill>
              <a:latin typeface="Aptos Black" panose="020B0004020202020204" pitchFamily="34" charset="0"/>
            </a:rPr>
            <a:t>Droit à l’alimentation</a:t>
          </a:r>
        </a:p>
      </dgm:t>
    </dgm:pt>
    <dgm:pt modelId="{294BC4C9-9F40-46C0-A04D-DDAC1037A07D}" type="parTrans" cxnId="{E4E879BF-AFBE-45BC-B783-9DB3F77D6CC5}">
      <dgm:prSet/>
      <dgm:spPr/>
      <dgm:t>
        <a:bodyPr/>
        <a:lstStyle/>
        <a:p>
          <a:endParaRPr lang="fr-CH"/>
        </a:p>
      </dgm:t>
    </dgm:pt>
    <dgm:pt modelId="{7C2B38B4-9C56-434B-AA7A-99D1EBA8D5FD}" type="sibTrans" cxnId="{E4E879BF-AFBE-45BC-B783-9DB3F77D6CC5}">
      <dgm:prSet/>
      <dgm:spPr/>
      <dgm:t>
        <a:bodyPr/>
        <a:lstStyle/>
        <a:p>
          <a:endParaRPr lang="fr-CH"/>
        </a:p>
      </dgm:t>
    </dgm:pt>
    <dgm:pt modelId="{398719E5-B2F9-4959-B40C-0965F4B303F4}">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a:solidFill>
                <a:schemeClr val="tx1"/>
              </a:solidFill>
            </a:rPr>
            <a:t>Sensibilisation et formation</a:t>
          </a:r>
        </a:p>
      </dgm:t>
    </dgm:pt>
    <dgm:pt modelId="{2324C45D-2DC9-4653-B859-FB424BB63ACA}" type="parTrans" cxnId="{056EEEEA-EE88-4781-AB62-DA6C600C7F4C}">
      <dgm:prSet/>
      <dgm:spPr/>
      <dgm:t>
        <a:bodyPr/>
        <a:lstStyle/>
        <a:p>
          <a:endParaRPr lang="fr-CH"/>
        </a:p>
      </dgm:t>
    </dgm:pt>
    <dgm:pt modelId="{82EE55E3-5D86-4583-8C8D-209BA49CB87A}" type="sibTrans" cxnId="{056EEEEA-EE88-4781-AB62-DA6C600C7F4C}">
      <dgm:prSet/>
      <dgm:spPr/>
      <dgm:t>
        <a:bodyPr/>
        <a:lstStyle/>
        <a:p>
          <a:endParaRPr lang="fr-CH"/>
        </a:p>
      </dgm:t>
    </dgm:pt>
    <dgm:pt modelId="{5B985DD6-52B7-4A8B-98A0-75FA2BD83819}">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Agroécologie</a:t>
          </a:r>
        </a:p>
      </dgm:t>
    </dgm:pt>
    <dgm:pt modelId="{FCB94A4F-3475-41D4-95D4-391B4DFF32BC}" type="parTrans" cxnId="{B364E409-D957-47B5-9111-24CBF5C36F44}">
      <dgm:prSet/>
      <dgm:spPr/>
      <dgm:t>
        <a:bodyPr/>
        <a:lstStyle/>
        <a:p>
          <a:endParaRPr lang="fr-CH"/>
        </a:p>
      </dgm:t>
    </dgm:pt>
    <dgm:pt modelId="{7128C5B7-D16C-439A-A114-9040B2B17006}" type="sibTrans" cxnId="{B364E409-D957-47B5-9111-24CBF5C36F44}">
      <dgm:prSet/>
      <dgm:spPr/>
      <dgm:t>
        <a:bodyPr/>
        <a:lstStyle/>
        <a:p>
          <a:endParaRPr lang="fr-CH"/>
        </a:p>
      </dgm:t>
    </dgm:pt>
    <dgm:pt modelId="{F28A7F19-8AD1-4088-A051-6E432AE8741C}">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Faim « zéro »</a:t>
          </a:r>
        </a:p>
      </dgm:t>
    </dgm:pt>
    <dgm:pt modelId="{9997CDD6-71AB-4574-8BE5-0F596A24BBBD}" type="parTrans" cxnId="{85678800-F66D-4A74-8D87-B0A66A1EC541}">
      <dgm:prSet/>
      <dgm:spPr/>
      <dgm:t>
        <a:bodyPr/>
        <a:lstStyle/>
        <a:p>
          <a:endParaRPr lang="fr-CH"/>
        </a:p>
      </dgm:t>
    </dgm:pt>
    <dgm:pt modelId="{5FC50DB1-A546-4C86-AAA9-C0D85434D14D}" type="sibTrans" cxnId="{85678800-F66D-4A74-8D87-B0A66A1EC541}">
      <dgm:prSet/>
      <dgm:spPr/>
      <dgm:t>
        <a:bodyPr/>
        <a:lstStyle/>
        <a:p>
          <a:endParaRPr lang="fr-CH"/>
        </a:p>
      </dgm:t>
    </dgm:pt>
    <dgm:pt modelId="{9282F926-05BC-49FE-823C-3BB5526D8AC9}">
      <dgm:prSet>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Redistribution</a:t>
          </a:r>
        </a:p>
      </dgm:t>
    </dgm:pt>
    <dgm:pt modelId="{1FBDC650-9934-400D-94C2-1024127E8DEB}" type="parTrans" cxnId="{DA68FDD1-1DCB-4640-90FB-271F5200A911}">
      <dgm:prSet/>
      <dgm:spPr/>
      <dgm:t>
        <a:bodyPr/>
        <a:lstStyle/>
        <a:p>
          <a:endParaRPr lang="fr-CH"/>
        </a:p>
      </dgm:t>
    </dgm:pt>
    <dgm:pt modelId="{D8380378-8CC1-4AA9-BBDC-F70494049B49}" type="sibTrans" cxnId="{DA68FDD1-1DCB-4640-90FB-271F5200A911}">
      <dgm:prSet/>
      <dgm:spPr/>
      <dgm:t>
        <a:bodyPr/>
        <a:lstStyle/>
        <a:p>
          <a:endParaRPr lang="fr-CH"/>
        </a:p>
      </dgm:t>
    </dgm:pt>
    <dgm:pt modelId="{069E9C01-F257-49E3-B216-A7721D6BE243}">
      <dgm:prSet>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Accès aux ressources et à la terre</a:t>
          </a:r>
        </a:p>
      </dgm:t>
    </dgm:pt>
    <dgm:pt modelId="{E27987A7-676F-4501-BD97-68ACB5F0D49D}" type="parTrans" cxnId="{B357BD7F-A2D1-4E44-ADA2-850BA3BD219C}">
      <dgm:prSet/>
      <dgm:spPr/>
      <dgm:t>
        <a:bodyPr/>
        <a:lstStyle/>
        <a:p>
          <a:endParaRPr lang="fr-CH"/>
        </a:p>
      </dgm:t>
    </dgm:pt>
    <dgm:pt modelId="{0620649C-10B4-4C87-BDE6-4D54868A9D26}" type="sibTrans" cxnId="{B357BD7F-A2D1-4E44-ADA2-850BA3BD219C}">
      <dgm:prSet/>
      <dgm:spPr/>
      <dgm:t>
        <a:bodyPr/>
        <a:lstStyle/>
        <a:p>
          <a:endParaRPr lang="fr-CH"/>
        </a:p>
      </dgm:t>
    </dgm:pt>
    <dgm:pt modelId="{DE978877-66A6-4AC8-BB24-8B06315AF483}" type="pres">
      <dgm:prSet presAssocID="{290BE6FB-0B52-4144-978D-630E133C483D}" presName="composite" presStyleCnt="0">
        <dgm:presLayoutVars>
          <dgm:chMax val="1"/>
          <dgm:dir/>
          <dgm:resizeHandles val="exact"/>
        </dgm:presLayoutVars>
      </dgm:prSet>
      <dgm:spPr/>
    </dgm:pt>
    <dgm:pt modelId="{71192909-05C1-404F-9CC3-480724D364FA}" type="pres">
      <dgm:prSet presAssocID="{290BE6FB-0B52-4144-978D-630E133C483D}" presName="radial" presStyleCnt="0">
        <dgm:presLayoutVars>
          <dgm:animLvl val="ctr"/>
        </dgm:presLayoutVars>
      </dgm:prSet>
      <dgm:spPr/>
    </dgm:pt>
    <dgm:pt modelId="{54223B2B-1A43-4161-909B-CD066C14E38D}" type="pres">
      <dgm:prSet presAssocID="{56E6AD00-9F0F-414D-B237-060AA478707A}" presName="centerShape" presStyleLbl="vennNode1" presStyleIdx="0" presStyleCnt="6"/>
      <dgm:spPr/>
    </dgm:pt>
    <dgm:pt modelId="{37BD7772-92EE-4450-A8C4-ED12E8239EFC}" type="pres">
      <dgm:prSet presAssocID="{398719E5-B2F9-4959-B40C-0965F4B303F4}" presName="node" presStyleLbl="vennNode1" presStyleIdx="1" presStyleCnt="6" custScaleX="83252" custScaleY="81475">
        <dgm:presLayoutVars>
          <dgm:bulletEnabled val="1"/>
        </dgm:presLayoutVars>
      </dgm:prSet>
      <dgm:spPr/>
    </dgm:pt>
    <dgm:pt modelId="{7A9505A2-039D-48D5-BEA9-CC643727F98E}" type="pres">
      <dgm:prSet presAssocID="{5B985DD6-52B7-4A8B-98A0-75FA2BD83819}" presName="node" presStyleLbl="vennNode1" presStyleIdx="2" presStyleCnt="6" custScaleX="80577" custScaleY="76582">
        <dgm:presLayoutVars>
          <dgm:bulletEnabled val="1"/>
        </dgm:presLayoutVars>
      </dgm:prSet>
      <dgm:spPr/>
    </dgm:pt>
    <dgm:pt modelId="{9FE44069-C978-4ADB-A316-5D93AAB25401}" type="pres">
      <dgm:prSet presAssocID="{F28A7F19-8AD1-4088-A051-6E432AE8741C}" presName="node" presStyleLbl="vennNode1" presStyleIdx="3" presStyleCnt="6" custScaleX="78423" custScaleY="77717">
        <dgm:presLayoutVars>
          <dgm:bulletEnabled val="1"/>
        </dgm:presLayoutVars>
      </dgm:prSet>
      <dgm:spPr/>
    </dgm:pt>
    <dgm:pt modelId="{CDEE5F44-8EB2-435E-BE9D-776B65B1227C}" type="pres">
      <dgm:prSet presAssocID="{9282F926-05BC-49FE-823C-3BB5526D8AC9}" presName="node" presStyleLbl="vennNode1" presStyleIdx="4" presStyleCnt="6" custScaleX="79614" custScaleY="79577">
        <dgm:presLayoutVars>
          <dgm:bulletEnabled val="1"/>
        </dgm:presLayoutVars>
      </dgm:prSet>
      <dgm:spPr/>
    </dgm:pt>
    <dgm:pt modelId="{BD89D1BB-E194-4D0E-8EE4-65887D293810}" type="pres">
      <dgm:prSet presAssocID="{069E9C01-F257-49E3-B216-A7721D6BE243}" presName="node" presStyleLbl="vennNode1" presStyleIdx="5" presStyleCnt="6" custScaleX="84357" custScaleY="79237" custRadScaleRad="103656" custRadScaleInc="-12595">
        <dgm:presLayoutVars>
          <dgm:bulletEnabled val="1"/>
        </dgm:presLayoutVars>
      </dgm:prSet>
      <dgm:spPr/>
    </dgm:pt>
  </dgm:ptLst>
  <dgm:cxnLst>
    <dgm:cxn modelId="{85678800-F66D-4A74-8D87-B0A66A1EC541}" srcId="{56E6AD00-9F0F-414D-B237-060AA478707A}" destId="{F28A7F19-8AD1-4088-A051-6E432AE8741C}" srcOrd="2" destOrd="0" parTransId="{9997CDD6-71AB-4574-8BE5-0F596A24BBBD}" sibTransId="{5FC50DB1-A546-4C86-AAA9-C0D85434D14D}"/>
    <dgm:cxn modelId="{CCD0A808-29A7-47B5-A7F9-D0E2B1877F7F}" type="presOf" srcId="{069E9C01-F257-49E3-B216-A7721D6BE243}" destId="{BD89D1BB-E194-4D0E-8EE4-65887D293810}" srcOrd="0" destOrd="0" presId="urn:microsoft.com/office/officeart/2005/8/layout/radial3"/>
    <dgm:cxn modelId="{B364E409-D957-47B5-9111-24CBF5C36F44}" srcId="{56E6AD00-9F0F-414D-B237-060AA478707A}" destId="{5B985DD6-52B7-4A8B-98A0-75FA2BD83819}" srcOrd="1" destOrd="0" parTransId="{FCB94A4F-3475-41D4-95D4-391B4DFF32BC}" sibTransId="{7128C5B7-D16C-439A-A114-9040B2B17006}"/>
    <dgm:cxn modelId="{7386461E-7EF1-4198-8AF0-347A619EF3F3}" type="presOf" srcId="{290BE6FB-0B52-4144-978D-630E133C483D}" destId="{DE978877-66A6-4AC8-BB24-8B06315AF483}" srcOrd="0" destOrd="0" presId="urn:microsoft.com/office/officeart/2005/8/layout/radial3"/>
    <dgm:cxn modelId="{4935D479-7209-4ACD-9EC1-C31871868794}" type="presOf" srcId="{56E6AD00-9F0F-414D-B237-060AA478707A}" destId="{54223B2B-1A43-4161-909B-CD066C14E38D}" srcOrd="0" destOrd="0" presId="urn:microsoft.com/office/officeart/2005/8/layout/radial3"/>
    <dgm:cxn modelId="{B357BD7F-A2D1-4E44-ADA2-850BA3BD219C}" srcId="{56E6AD00-9F0F-414D-B237-060AA478707A}" destId="{069E9C01-F257-49E3-B216-A7721D6BE243}" srcOrd="4" destOrd="0" parTransId="{E27987A7-676F-4501-BD97-68ACB5F0D49D}" sibTransId="{0620649C-10B4-4C87-BDE6-4D54868A9D26}"/>
    <dgm:cxn modelId="{E560DE82-C555-4BD9-BD2B-91E9C13C5A98}" type="presOf" srcId="{9282F926-05BC-49FE-823C-3BB5526D8AC9}" destId="{CDEE5F44-8EB2-435E-BE9D-776B65B1227C}" srcOrd="0" destOrd="0" presId="urn:microsoft.com/office/officeart/2005/8/layout/radial3"/>
    <dgm:cxn modelId="{BF6CCC83-6248-4B61-9F9B-60338468BA53}" type="presOf" srcId="{F28A7F19-8AD1-4088-A051-6E432AE8741C}" destId="{9FE44069-C978-4ADB-A316-5D93AAB25401}" srcOrd="0" destOrd="0" presId="urn:microsoft.com/office/officeart/2005/8/layout/radial3"/>
    <dgm:cxn modelId="{E4E879BF-AFBE-45BC-B783-9DB3F77D6CC5}" srcId="{290BE6FB-0B52-4144-978D-630E133C483D}" destId="{56E6AD00-9F0F-414D-B237-060AA478707A}" srcOrd="0" destOrd="0" parTransId="{294BC4C9-9F40-46C0-A04D-DDAC1037A07D}" sibTransId="{7C2B38B4-9C56-434B-AA7A-99D1EBA8D5FD}"/>
    <dgm:cxn modelId="{D76D84D0-D749-4ACD-A76E-0C87A0873DB8}" type="presOf" srcId="{398719E5-B2F9-4959-B40C-0965F4B303F4}" destId="{37BD7772-92EE-4450-A8C4-ED12E8239EFC}" srcOrd="0" destOrd="0" presId="urn:microsoft.com/office/officeart/2005/8/layout/radial3"/>
    <dgm:cxn modelId="{DA68FDD1-1DCB-4640-90FB-271F5200A911}" srcId="{56E6AD00-9F0F-414D-B237-060AA478707A}" destId="{9282F926-05BC-49FE-823C-3BB5526D8AC9}" srcOrd="3" destOrd="0" parTransId="{1FBDC650-9934-400D-94C2-1024127E8DEB}" sibTransId="{D8380378-8CC1-4AA9-BBDC-F70494049B49}"/>
    <dgm:cxn modelId="{056EEEEA-EE88-4781-AB62-DA6C600C7F4C}" srcId="{56E6AD00-9F0F-414D-B237-060AA478707A}" destId="{398719E5-B2F9-4959-B40C-0965F4B303F4}" srcOrd="0" destOrd="0" parTransId="{2324C45D-2DC9-4653-B859-FB424BB63ACA}" sibTransId="{82EE55E3-5D86-4583-8C8D-209BA49CB87A}"/>
    <dgm:cxn modelId="{47003BFE-FDA1-47AC-B518-F358CAB14150}" type="presOf" srcId="{5B985DD6-52B7-4A8B-98A0-75FA2BD83819}" destId="{7A9505A2-039D-48D5-BEA9-CC643727F98E}" srcOrd="0" destOrd="0" presId="urn:microsoft.com/office/officeart/2005/8/layout/radial3"/>
    <dgm:cxn modelId="{4312C85D-A8E8-4375-9A34-A130E47484F2}" type="presParOf" srcId="{DE978877-66A6-4AC8-BB24-8B06315AF483}" destId="{71192909-05C1-404F-9CC3-480724D364FA}" srcOrd="0" destOrd="0" presId="urn:microsoft.com/office/officeart/2005/8/layout/radial3"/>
    <dgm:cxn modelId="{9C1FAB7D-BAC8-4AD8-A509-585CB62F3B8B}" type="presParOf" srcId="{71192909-05C1-404F-9CC3-480724D364FA}" destId="{54223B2B-1A43-4161-909B-CD066C14E38D}" srcOrd="0" destOrd="0" presId="urn:microsoft.com/office/officeart/2005/8/layout/radial3"/>
    <dgm:cxn modelId="{F3E4A83E-D50A-4606-A96E-900837A9EC50}" type="presParOf" srcId="{71192909-05C1-404F-9CC3-480724D364FA}" destId="{37BD7772-92EE-4450-A8C4-ED12E8239EFC}" srcOrd="1" destOrd="0" presId="urn:microsoft.com/office/officeart/2005/8/layout/radial3"/>
    <dgm:cxn modelId="{00BE7344-42F0-43C9-8F09-8C4A84C586E9}" type="presParOf" srcId="{71192909-05C1-404F-9CC3-480724D364FA}" destId="{7A9505A2-039D-48D5-BEA9-CC643727F98E}" srcOrd="2" destOrd="0" presId="urn:microsoft.com/office/officeart/2005/8/layout/radial3"/>
    <dgm:cxn modelId="{C40A9A57-8E9A-463C-99A9-530370D8A7F5}" type="presParOf" srcId="{71192909-05C1-404F-9CC3-480724D364FA}" destId="{9FE44069-C978-4ADB-A316-5D93AAB25401}" srcOrd="3" destOrd="0" presId="urn:microsoft.com/office/officeart/2005/8/layout/radial3"/>
    <dgm:cxn modelId="{FE0B6F64-1C7E-47D5-BEA6-4240D9331EEB}" type="presParOf" srcId="{71192909-05C1-404F-9CC3-480724D364FA}" destId="{CDEE5F44-8EB2-435E-BE9D-776B65B1227C}" srcOrd="4" destOrd="0" presId="urn:microsoft.com/office/officeart/2005/8/layout/radial3"/>
    <dgm:cxn modelId="{8541AB6F-4FD3-4896-84BF-F23F5D4C9C97}" type="presParOf" srcId="{71192909-05C1-404F-9CC3-480724D364FA}" destId="{BD89D1BB-E194-4D0E-8EE4-65887D29381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BE6FB-0B52-4144-978D-630E133C483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CH"/>
        </a:p>
      </dgm:t>
    </dgm:pt>
    <dgm:pt modelId="{56E6AD00-9F0F-414D-B237-060AA478707A}">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a:effectLst>
          <a:glow rad="139700">
            <a:srgbClr val="C00000">
              <a:alpha val="40000"/>
            </a:srgbClr>
          </a:glow>
        </a:effectLst>
      </dgm:spPr>
      <dgm:t>
        <a:bodyPr/>
        <a:lstStyle/>
        <a:p>
          <a:r>
            <a:rPr lang="fr-CH" b="1" dirty="0">
              <a:solidFill>
                <a:srgbClr val="C00000"/>
              </a:solidFill>
              <a:latin typeface="Aptos Black" panose="020B0004020202020204" pitchFamily="34" charset="0"/>
            </a:rPr>
            <a:t>Droit aux semences</a:t>
          </a:r>
        </a:p>
      </dgm:t>
    </dgm:pt>
    <dgm:pt modelId="{294BC4C9-9F40-46C0-A04D-DDAC1037A07D}" type="parTrans" cxnId="{E4E879BF-AFBE-45BC-B783-9DB3F77D6CC5}">
      <dgm:prSet/>
      <dgm:spPr/>
      <dgm:t>
        <a:bodyPr/>
        <a:lstStyle/>
        <a:p>
          <a:endParaRPr lang="fr-CH"/>
        </a:p>
      </dgm:t>
    </dgm:pt>
    <dgm:pt modelId="{7C2B38B4-9C56-434B-AA7A-99D1EBA8D5FD}" type="sibTrans" cxnId="{E4E879BF-AFBE-45BC-B783-9DB3F77D6CC5}">
      <dgm:prSet/>
      <dgm:spPr/>
      <dgm:t>
        <a:bodyPr/>
        <a:lstStyle/>
        <a:p>
          <a:endParaRPr lang="fr-CH"/>
        </a:p>
      </dgm:t>
    </dgm:pt>
    <dgm:pt modelId="{398719E5-B2F9-4959-B40C-0965F4B303F4}">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Protection des savoirs traditionnels </a:t>
          </a:r>
        </a:p>
      </dgm:t>
    </dgm:pt>
    <dgm:pt modelId="{2324C45D-2DC9-4653-B859-FB424BB63ACA}" type="parTrans" cxnId="{056EEEEA-EE88-4781-AB62-DA6C600C7F4C}">
      <dgm:prSet/>
      <dgm:spPr/>
      <dgm:t>
        <a:bodyPr/>
        <a:lstStyle/>
        <a:p>
          <a:endParaRPr lang="fr-CH"/>
        </a:p>
      </dgm:t>
    </dgm:pt>
    <dgm:pt modelId="{82EE55E3-5D86-4583-8C8D-209BA49CB87A}" type="sibTrans" cxnId="{056EEEEA-EE88-4781-AB62-DA6C600C7F4C}">
      <dgm:prSet/>
      <dgm:spPr/>
      <dgm:t>
        <a:bodyPr/>
        <a:lstStyle/>
        <a:p>
          <a:endParaRPr lang="fr-CH"/>
        </a:p>
      </dgm:t>
    </dgm:pt>
    <dgm:pt modelId="{5B985DD6-52B7-4A8B-98A0-75FA2BD83819}">
      <dgm:prSet phldrT="[Texte]">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Agroécologie</a:t>
          </a:r>
        </a:p>
      </dgm:t>
    </dgm:pt>
    <dgm:pt modelId="{FCB94A4F-3475-41D4-95D4-391B4DFF32BC}" type="parTrans" cxnId="{B364E409-D957-47B5-9111-24CBF5C36F44}">
      <dgm:prSet/>
      <dgm:spPr/>
      <dgm:t>
        <a:bodyPr/>
        <a:lstStyle/>
        <a:p>
          <a:endParaRPr lang="fr-CH"/>
        </a:p>
      </dgm:t>
    </dgm:pt>
    <dgm:pt modelId="{7128C5B7-D16C-439A-A114-9040B2B17006}" type="sibTrans" cxnId="{B364E409-D957-47B5-9111-24CBF5C36F44}">
      <dgm:prSet/>
      <dgm:spPr/>
      <dgm:t>
        <a:bodyPr/>
        <a:lstStyle/>
        <a:p>
          <a:endParaRPr lang="fr-CH"/>
        </a:p>
      </dgm:t>
    </dgm:pt>
    <dgm:pt modelId="{9282F926-05BC-49FE-823C-3BB5526D8AC9}">
      <dgm:prSet>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dirty="0">
              <a:solidFill>
                <a:schemeClr val="tx1"/>
              </a:solidFill>
            </a:rPr>
            <a:t>Redistribution</a:t>
          </a:r>
        </a:p>
      </dgm:t>
    </dgm:pt>
    <dgm:pt modelId="{1FBDC650-9934-400D-94C2-1024127E8DEB}" type="parTrans" cxnId="{DA68FDD1-1DCB-4640-90FB-271F5200A911}">
      <dgm:prSet/>
      <dgm:spPr/>
      <dgm:t>
        <a:bodyPr/>
        <a:lstStyle/>
        <a:p>
          <a:endParaRPr lang="fr-CH"/>
        </a:p>
      </dgm:t>
    </dgm:pt>
    <dgm:pt modelId="{D8380378-8CC1-4AA9-BBDC-F70494049B49}" type="sibTrans" cxnId="{DA68FDD1-1DCB-4640-90FB-271F5200A911}">
      <dgm:prSet/>
      <dgm:spPr/>
      <dgm:t>
        <a:bodyPr/>
        <a:lstStyle/>
        <a:p>
          <a:endParaRPr lang="fr-CH"/>
        </a:p>
      </dgm:t>
    </dgm:pt>
    <dgm:pt modelId="{069E9C01-F257-49E3-B216-A7721D6BE243}">
      <dgm:prSet>
        <dgm:style>
          <a:lnRef idx="0">
            <a:scrgbClr r="0" g="0" b="0"/>
          </a:lnRef>
          <a:fillRef idx="0">
            <a:scrgbClr r="0" g="0" b="0"/>
          </a:fillRef>
          <a:effectRef idx="0">
            <a:scrgbClr r="0" g="0" b="0"/>
          </a:effectRef>
          <a:fontRef idx="minor">
            <a:schemeClr val="accent2"/>
          </a:fontRef>
        </dgm:style>
      </dgm:prSet>
      <dgm:spPr>
        <a:noFill/>
        <a:ln w="9525" cap="flat" cmpd="sng" algn="ctr">
          <a:solidFill>
            <a:srgbClr val="C00000"/>
          </a:solidFill>
          <a:prstDash val="solid"/>
          <a:round/>
          <a:headEnd type="none" w="med" len="med"/>
          <a:tailEnd type="none" w="med" len="med"/>
        </a:ln>
      </dgm:spPr>
      <dgm:t>
        <a:bodyPr/>
        <a:lstStyle/>
        <a:p>
          <a:r>
            <a:rPr lang="fr-CH">
              <a:solidFill>
                <a:schemeClr val="tx1"/>
              </a:solidFill>
            </a:rPr>
            <a:t>Conserver, utiliser, échanger et vendre</a:t>
          </a:r>
          <a:endParaRPr lang="fr-CH" dirty="0">
            <a:solidFill>
              <a:schemeClr val="tx1"/>
            </a:solidFill>
          </a:endParaRPr>
        </a:p>
      </dgm:t>
    </dgm:pt>
    <dgm:pt modelId="{E27987A7-676F-4501-BD97-68ACB5F0D49D}" type="parTrans" cxnId="{B357BD7F-A2D1-4E44-ADA2-850BA3BD219C}">
      <dgm:prSet/>
      <dgm:spPr/>
      <dgm:t>
        <a:bodyPr/>
        <a:lstStyle/>
        <a:p>
          <a:endParaRPr lang="fr-CH"/>
        </a:p>
      </dgm:t>
    </dgm:pt>
    <dgm:pt modelId="{0620649C-10B4-4C87-BDE6-4D54868A9D26}" type="sibTrans" cxnId="{B357BD7F-A2D1-4E44-ADA2-850BA3BD219C}">
      <dgm:prSet/>
      <dgm:spPr/>
      <dgm:t>
        <a:bodyPr/>
        <a:lstStyle/>
        <a:p>
          <a:endParaRPr lang="fr-CH"/>
        </a:p>
      </dgm:t>
    </dgm:pt>
    <dgm:pt modelId="{DE978877-66A6-4AC8-BB24-8B06315AF483}" type="pres">
      <dgm:prSet presAssocID="{290BE6FB-0B52-4144-978D-630E133C483D}" presName="composite" presStyleCnt="0">
        <dgm:presLayoutVars>
          <dgm:chMax val="1"/>
          <dgm:dir/>
          <dgm:resizeHandles val="exact"/>
        </dgm:presLayoutVars>
      </dgm:prSet>
      <dgm:spPr/>
    </dgm:pt>
    <dgm:pt modelId="{71192909-05C1-404F-9CC3-480724D364FA}" type="pres">
      <dgm:prSet presAssocID="{290BE6FB-0B52-4144-978D-630E133C483D}" presName="radial" presStyleCnt="0">
        <dgm:presLayoutVars>
          <dgm:animLvl val="ctr"/>
        </dgm:presLayoutVars>
      </dgm:prSet>
      <dgm:spPr/>
    </dgm:pt>
    <dgm:pt modelId="{54223B2B-1A43-4161-909B-CD066C14E38D}" type="pres">
      <dgm:prSet presAssocID="{56E6AD00-9F0F-414D-B237-060AA478707A}" presName="centerShape" presStyleLbl="vennNode1" presStyleIdx="0" presStyleCnt="5"/>
      <dgm:spPr/>
    </dgm:pt>
    <dgm:pt modelId="{37BD7772-92EE-4450-A8C4-ED12E8239EFC}" type="pres">
      <dgm:prSet presAssocID="{398719E5-B2F9-4959-B40C-0965F4B303F4}" presName="node" presStyleLbl="vennNode1" presStyleIdx="1" presStyleCnt="5" custScaleX="83252" custScaleY="81475">
        <dgm:presLayoutVars>
          <dgm:bulletEnabled val="1"/>
        </dgm:presLayoutVars>
      </dgm:prSet>
      <dgm:spPr/>
    </dgm:pt>
    <dgm:pt modelId="{7A9505A2-039D-48D5-BEA9-CC643727F98E}" type="pres">
      <dgm:prSet presAssocID="{5B985DD6-52B7-4A8B-98A0-75FA2BD83819}" presName="node" presStyleLbl="vennNode1" presStyleIdx="2" presStyleCnt="5" custScaleX="80577" custScaleY="76582">
        <dgm:presLayoutVars>
          <dgm:bulletEnabled val="1"/>
        </dgm:presLayoutVars>
      </dgm:prSet>
      <dgm:spPr/>
    </dgm:pt>
    <dgm:pt modelId="{CDEE5F44-8EB2-435E-BE9D-776B65B1227C}" type="pres">
      <dgm:prSet presAssocID="{9282F926-05BC-49FE-823C-3BB5526D8AC9}" presName="node" presStyleLbl="vennNode1" presStyleIdx="3" presStyleCnt="5" custScaleX="79614" custScaleY="79577">
        <dgm:presLayoutVars>
          <dgm:bulletEnabled val="1"/>
        </dgm:presLayoutVars>
      </dgm:prSet>
      <dgm:spPr/>
    </dgm:pt>
    <dgm:pt modelId="{BD89D1BB-E194-4D0E-8EE4-65887D293810}" type="pres">
      <dgm:prSet presAssocID="{069E9C01-F257-49E3-B216-A7721D6BE243}" presName="node" presStyleLbl="vennNode1" presStyleIdx="4" presStyleCnt="5" custScaleX="84357" custScaleY="79237" custRadScaleRad="103656" custRadScaleInc="-12595">
        <dgm:presLayoutVars>
          <dgm:bulletEnabled val="1"/>
        </dgm:presLayoutVars>
      </dgm:prSet>
      <dgm:spPr/>
    </dgm:pt>
  </dgm:ptLst>
  <dgm:cxnLst>
    <dgm:cxn modelId="{CCD0A808-29A7-47B5-A7F9-D0E2B1877F7F}" type="presOf" srcId="{069E9C01-F257-49E3-B216-A7721D6BE243}" destId="{BD89D1BB-E194-4D0E-8EE4-65887D293810}" srcOrd="0" destOrd="0" presId="urn:microsoft.com/office/officeart/2005/8/layout/radial3"/>
    <dgm:cxn modelId="{B364E409-D957-47B5-9111-24CBF5C36F44}" srcId="{56E6AD00-9F0F-414D-B237-060AA478707A}" destId="{5B985DD6-52B7-4A8B-98A0-75FA2BD83819}" srcOrd="1" destOrd="0" parTransId="{FCB94A4F-3475-41D4-95D4-391B4DFF32BC}" sibTransId="{7128C5B7-D16C-439A-A114-9040B2B17006}"/>
    <dgm:cxn modelId="{7386461E-7EF1-4198-8AF0-347A619EF3F3}" type="presOf" srcId="{290BE6FB-0B52-4144-978D-630E133C483D}" destId="{DE978877-66A6-4AC8-BB24-8B06315AF483}" srcOrd="0" destOrd="0" presId="urn:microsoft.com/office/officeart/2005/8/layout/radial3"/>
    <dgm:cxn modelId="{4935D479-7209-4ACD-9EC1-C31871868794}" type="presOf" srcId="{56E6AD00-9F0F-414D-B237-060AA478707A}" destId="{54223B2B-1A43-4161-909B-CD066C14E38D}" srcOrd="0" destOrd="0" presId="urn:microsoft.com/office/officeart/2005/8/layout/radial3"/>
    <dgm:cxn modelId="{B357BD7F-A2D1-4E44-ADA2-850BA3BD219C}" srcId="{56E6AD00-9F0F-414D-B237-060AA478707A}" destId="{069E9C01-F257-49E3-B216-A7721D6BE243}" srcOrd="3" destOrd="0" parTransId="{E27987A7-676F-4501-BD97-68ACB5F0D49D}" sibTransId="{0620649C-10B4-4C87-BDE6-4D54868A9D26}"/>
    <dgm:cxn modelId="{E560DE82-C555-4BD9-BD2B-91E9C13C5A98}" type="presOf" srcId="{9282F926-05BC-49FE-823C-3BB5526D8AC9}" destId="{CDEE5F44-8EB2-435E-BE9D-776B65B1227C}" srcOrd="0" destOrd="0" presId="urn:microsoft.com/office/officeart/2005/8/layout/radial3"/>
    <dgm:cxn modelId="{E4E879BF-AFBE-45BC-B783-9DB3F77D6CC5}" srcId="{290BE6FB-0B52-4144-978D-630E133C483D}" destId="{56E6AD00-9F0F-414D-B237-060AA478707A}" srcOrd="0" destOrd="0" parTransId="{294BC4C9-9F40-46C0-A04D-DDAC1037A07D}" sibTransId="{7C2B38B4-9C56-434B-AA7A-99D1EBA8D5FD}"/>
    <dgm:cxn modelId="{D76D84D0-D749-4ACD-A76E-0C87A0873DB8}" type="presOf" srcId="{398719E5-B2F9-4959-B40C-0965F4B303F4}" destId="{37BD7772-92EE-4450-A8C4-ED12E8239EFC}" srcOrd="0" destOrd="0" presId="urn:microsoft.com/office/officeart/2005/8/layout/radial3"/>
    <dgm:cxn modelId="{DA68FDD1-1DCB-4640-90FB-271F5200A911}" srcId="{56E6AD00-9F0F-414D-B237-060AA478707A}" destId="{9282F926-05BC-49FE-823C-3BB5526D8AC9}" srcOrd="2" destOrd="0" parTransId="{1FBDC650-9934-400D-94C2-1024127E8DEB}" sibTransId="{D8380378-8CC1-4AA9-BBDC-F70494049B49}"/>
    <dgm:cxn modelId="{056EEEEA-EE88-4781-AB62-DA6C600C7F4C}" srcId="{56E6AD00-9F0F-414D-B237-060AA478707A}" destId="{398719E5-B2F9-4959-B40C-0965F4B303F4}" srcOrd="0" destOrd="0" parTransId="{2324C45D-2DC9-4653-B859-FB424BB63ACA}" sibTransId="{82EE55E3-5D86-4583-8C8D-209BA49CB87A}"/>
    <dgm:cxn modelId="{47003BFE-FDA1-47AC-B518-F358CAB14150}" type="presOf" srcId="{5B985DD6-52B7-4A8B-98A0-75FA2BD83819}" destId="{7A9505A2-039D-48D5-BEA9-CC643727F98E}" srcOrd="0" destOrd="0" presId="urn:microsoft.com/office/officeart/2005/8/layout/radial3"/>
    <dgm:cxn modelId="{4312C85D-A8E8-4375-9A34-A130E47484F2}" type="presParOf" srcId="{DE978877-66A6-4AC8-BB24-8B06315AF483}" destId="{71192909-05C1-404F-9CC3-480724D364FA}" srcOrd="0" destOrd="0" presId="urn:microsoft.com/office/officeart/2005/8/layout/radial3"/>
    <dgm:cxn modelId="{9C1FAB7D-BAC8-4AD8-A509-585CB62F3B8B}" type="presParOf" srcId="{71192909-05C1-404F-9CC3-480724D364FA}" destId="{54223B2B-1A43-4161-909B-CD066C14E38D}" srcOrd="0" destOrd="0" presId="urn:microsoft.com/office/officeart/2005/8/layout/radial3"/>
    <dgm:cxn modelId="{F3E4A83E-D50A-4606-A96E-900837A9EC50}" type="presParOf" srcId="{71192909-05C1-404F-9CC3-480724D364FA}" destId="{37BD7772-92EE-4450-A8C4-ED12E8239EFC}" srcOrd="1" destOrd="0" presId="urn:microsoft.com/office/officeart/2005/8/layout/radial3"/>
    <dgm:cxn modelId="{00BE7344-42F0-43C9-8F09-8C4A84C586E9}" type="presParOf" srcId="{71192909-05C1-404F-9CC3-480724D364FA}" destId="{7A9505A2-039D-48D5-BEA9-CC643727F98E}" srcOrd="2" destOrd="0" presId="urn:microsoft.com/office/officeart/2005/8/layout/radial3"/>
    <dgm:cxn modelId="{FE0B6F64-1C7E-47D5-BEA6-4240D9331EEB}" type="presParOf" srcId="{71192909-05C1-404F-9CC3-480724D364FA}" destId="{CDEE5F44-8EB2-435E-BE9D-776B65B1227C}" srcOrd="3" destOrd="0" presId="urn:microsoft.com/office/officeart/2005/8/layout/radial3"/>
    <dgm:cxn modelId="{8541AB6F-4FD3-4896-84BF-F23F5D4C9C97}" type="presParOf" srcId="{71192909-05C1-404F-9CC3-480724D364FA}" destId="{BD89D1BB-E194-4D0E-8EE4-65887D293810}"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D9CEA-D0CE-4437-A832-E054F7AD6E5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F485CB-F9D1-4173-B2D1-6EFF7D654061}">
      <dgm:prSet/>
      <dgm:spPr/>
      <dgm:t>
        <a:bodyPr/>
        <a:lstStyle/>
        <a:p>
          <a:r>
            <a:rPr lang="de-CH" b="0" i="0" baseline="0" dirty="0"/>
            <a:t>Base de </a:t>
          </a:r>
          <a:r>
            <a:rPr lang="de-CH" b="0" i="0" baseline="0" dirty="0" err="1"/>
            <a:t>notre</a:t>
          </a:r>
          <a:r>
            <a:rPr lang="de-CH" b="0" i="0" baseline="0" dirty="0"/>
            <a:t> </a:t>
          </a:r>
          <a:r>
            <a:rPr lang="de-CH" b="0" i="0" baseline="0" dirty="0" err="1"/>
            <a:t>alimentation</a:t>
          </a:r>
          <a:r>
            <a:rPr lang="de-CH" b="0" i="0" baseline="0" dirty="0"/>
            <a:t> et </a:t>
          </a:r>
          <a:r>
            <a:rPr lang="de-CH" b="0" i="0" baseline="0" dirty="0" err="1"/>
            <a:t>point</a:t>
          </a:r>
          <a:r>
            <a:rPr lang="de-CH" b="0" i="0" baseline="0" dirty="0"/>
            <a:t> de </a:t>
          </a:r>
          <a:r>
            <a:rPr lang="de-CH" b="0" i="0" baseline="0" dirty="0" err="1"/>
            <a:t>départ</a:t>
          </a:r>
          <a:r>
            <a:rPr lang="de-CH" b="0" i="0" baseline="0" dirty="0"/>
            <a:t> de la </a:t>
          </a:r>
          <a:r>
            <a:rPr lang="de-CH" b="0" i="0" baseline="0" dirty="0" err="1"/>
            <a:t>chaîne</a:t>
          </a:r>
          <a:r>
            <a:rPr lang="de-CH" b="0" i="0" baseline="0" dirty="0"/>
            <a:t> </a:t>
          </a:r>
          <a:r>
            <a:rPr lang="de-CH" b="0" i="0" baseline="0" dirty="0" err="1"/>
            <a:t>alimentaire</a:t>
          </a:r>
          <a:endParaRPr lang="en-US" dirty="0"/>
        </a:p>
      </dgm:t>
    </dgm:pt>
    <dgm:pt modelId="{0D72C558-4470-426D-9D9D-588637584BD1}" type="parTrans" cxnId="{6E87019F-D1DB-45E2-98A6-FE7613B82838}">
      <dgm:prSet/>
      <dgm:spPr/>
      <dgm:t>
        <a:bodyPr/>
        <a:lstStyle/>
        <a:p>
          <a:endParaRPr lang="en-US"/>
        </a:p>
      </dgm:t>
    </dgm:pt>
    <dgm:pt modelId="{8D2C2021-B913-4409-ABA2-380E3FE52244}" type="sibTrans" cxnId="{6E87019F-D1DB-45E2-98A6-FE7613B82838}">
      <dgm:prSet/>
      <dgm:spPr/>
      <dgm:t>
        <a:bodyPr/>
        <a:lstStyle/>
        <a:p>
          <a:endParaRPr lang="en-US"/>
        </a:p>
      </dgm:t>
    </dgm:pt>
    <dgm:pt modelId="{0EEB0184-617A-4619-B7B1-46A091AB7F2D}">
      <dgm:prSet/>
      <dgm:spPr/>
      <dgm:t>
        <a:bodyPr/>
        <a:lstStyle/>
        <a:p>
          <a:r>
            <a:rPr lang="de-CH" b="0" i="0" baseline="0"/>
            <a:t>Garantit une alimentation équilibrée, variée, saine et culturellement acceptée</a:t>
          </a:r>
          <a:endParaRPr lang="en-US"/>
        </a:p>
      </dgm:t>
    </dgm:pt>
    <dgm:pt modelId="{E440BF10-6B1C-4A32-B84E-F8115A182866}" type="parTrans" cxnId="{BCE14C7A-4C57-44B2-8A9E-1E1860F96EA6}">
      <dgm:prSet/>
      <dgm:spPr/>
      <dgm:t>
        <a:bodyPr/>
        <a:lstStyle/>
        <a:p>
          <a:endParaRPr lang="en-US"/>
        </a:p>
      </dgm:t>
    </dgm:pt>
    <dgm:pt modelId="{7D402390-CA24-493C-BCD1-B4634AE20689}" type="sibTrans" cxnId="{BCE14C7A-4C57-44B2-8A9E-1E1860F96EA6}">
      <dgm:prSet/>
      <dgm:spPr/>
      <dgm:t>
        <a:bodyPr/>
        <a:lstStyle/>
        <a:p>
          <a:endParaRPr lang="en-US"/>
        </a:p>
      </dgm:t>
    </dgm:pt>
    <dgm:pt modelId="{C80B55C4-FDCC-428D-8BAE-A17156FAA1AF}">
      <dgm:prSet/>
      <dgm:spPr/>
      <dgm:t>
        <a:bodyPr/>
        <a:lstStyle/>
        <a:p>
          <a:r>
            <a:rPr lang="de-CH" b="0" i="0" baseline="0" dirty="0" err="1"/>
            <a:t>Assure</a:t>
          </a:r>
          <a:r>
            <a:rPr lang="de-CH" b="0" i="0" baseline="0" dirty="0"/>
            <a:t> et </a:t>
          </a:r>
          <a:r>
            <a:rPr lang="de-CH" b="0" i="0" baseline="0" dirty="0" err="1"/>
            <a:t>favorise</a:t>
          </a:r>
          <a:r>
            <a:rPr lang="de-CH" b="0" i="0" baseline="0" dirty="0"/>
            <a:t> la </a:t>
          </a:r>
          <a:r>
            <a:rPr lang="de-CH" b="0" i="0" baseline="0" dirty="0" err="1"/>
            <a:t>biodiversité</a:t>
          </a:r>
          <a:r>
            <a:rPr lang="de-CH" b="0" i="0" baseline="0" dirty="0"/>
            <a:t> </a:t>
          </a:r>
          <a:r>
            <a:rPr lang="de-CH" b="0" i="0" baseline="0" dirty="0" err="1"/>
            <a:t>agricole</a:t>
          </a:r>
          <a:endParaRPr lang="en-US" dirty="0"/>
        </a:p>
      </dgm:t>
    </dgm:pt>
    <dgm:pt modelId="{EF61DD4A-4C07-4362-AA76-B1B23F779476}" type="parTrans" cxnId="{B1A5169B-D9CB-42F9-9B4C-D6B9D11DBB0D}">
      <dgm:prSet/>
      <dgm:spPr/>
      <dgm:t>
        <a:bodyPr/>
        <a:lstStyle/>
        <a:p>
          <a:endParaRPr lang="en-US"/>
        </a:p>
      </dgm:t>
    </dgm:pt>
    <dgm:pt modelId="{36AD4C33-4A99-4B7E-83F1-9B6357E35531}" type="sibTrans" cxnId="{B1A5169B-D9CB-42F9-9B4C-D6B9D11DBB0D}">
      <dgm:prSet/>
      <dgm:spPr/>
      <dgm:t>
        <a:bodyPr/>
        <a:lstStyle/>
        <a:p>
          <a:endParaRPr lang="en-US"/>
        </a:p>
      </dgm:t>
    </dgm:pt>
    <dgm:pt modelId="{BAF98992-F063-499D-B4DF-12EB19991FE5}">
      <dgm:prSet/>
      <dgm:spPr/>
      <dgm:t>
        <a:bodyPr/>
        <a:lstStyle/>
        <a:p>
          <a:r>
            <a:rPr lang="de-CH" b="0" i="0" baseline="0"/>
            <a:t>Transporte et préserve l'héritage culturel et spirituel  </a:t>
          </a:r>
          <a:endParaRPr lang="en-US"/>
        </a:p>
      </dgm:t>
    </dgm:pt>
    <dgm:pt modelId="{FF95E72B-DDDB-49D2-9C53-32A83BF8DFD3}" type="parTrans" cxnId="{C384AD6D-B874-4582-99EB-26F4743D3024}">
      <dgm:prSet/>
      <dgm:spPr/>
      <dgm:t>
        <a:bodyPr/>
        <a:lstStyle/>
        <a:p>
          <a:endParaRPr lang="en-US"/>
        </a:p>
      </dgm:t>
    </dgm:pt>
    <dgm:pt modelId="{2C5C89E2-A1C5-441B-9118-A54BA268F2A4}" type="sibTrans" cxnId="{C384AD6D-B874-4582-99EB-26F4743D3024}">
      <dgm:prSet/>
      <dgm:spPr/>
      <dgm:t>
        <a:bodyPr/>
        <a:lstStyle/>
        <a:p>
          <a:endParaRPr lang="en-US"/>
        </a:p>
      </dgm:t>
    </dgm:pt>
    <dgm:pt modelId="{B2F14FE0-2E8A-4C35-91C3-1B9E2083716D}" type="pres">
      <dgm:prSet presAssocID="{A64D9CEA-D0CE-4437-A832-E054F7AD6E5F}" presName="root" presStyleCnt="0">
        <dgm:presLayoutVars>
          <dgm:dir/>
          <dgm:resizeHandles val="exact"/>
        </dgm:presLayoutVars>
      </dgm:prSet>
      <dgm:spPr/>
    </dgm:pt>
    <dgm:pt modelId="{F20EF23F-BD4F-4367-B0E7-C646CB5A3C17}" type="pres">
      <dgm:prSet presAssocID="{9AF485CB-F9D1-4173-B2D1-6EFF7D654061}" presName="compNode" presStyleCnt="0"/>
      <dgm:spPr/>
    </dgm:pt>
    <dgm:pt modelId="{2860049E-3F55-40F3-90C8-EEE9DE84257B}" type="pres">
      <dgm:prSet presAssocID="{9AF485CB-F9D1-4173-B2D1-6EFF7D654061}" presName="bgRect" presStyleLbl="bgShp" presStyleIdx="0" presStyleCnt="4"/>
      <dgm:spPr/>
    </dgm:pt>
    <dgm:pt modelId="{ED355D93-7BB5-4D2C-AE04-088B510F47AF}" type="pres">
      <dgm:prSet presAssocID="{9AF485CB-F9D1-4173-B2D1-6EFF7D6540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7A7012C3-6775-435C-A144-35428EE99BC5}" type="pres">
      <dgm:prSet presAssocID="{9AF485CB-F9D1-4173-B2D1-6EFF7D654061}" presName="spaceRect" presStyleCnt="0"/>
      <dgm:spPr/>
    </dgm:pt>
    <dgm:pt modelId="{26A3C470-E412-4BA7-AFC3-C0466A814609}" type="pres">
      <dgm:prSet presAssocID="{9AF485CB-F9D1-4173-B2D1-6EFF7D654061}" presName="parTx" presStyleLbl="revTx" presStyleIdx="0" presStyleCnt="4">
        <dgm:presLayoutVars>
          <dgm:chMax val="0"/>
          <dgm:chPref val="0"/>
        </dgm:presLayoutVars>
      </dgm:prSet>
      <dgm:spPr/>
    </dgm:pt>
    <dgm:pt modelId="{A4980AF8-CA4E-4E84-9450-F1F52CA24E7E}" type="pres">
      <dgm:prSet presAssocID="{8D2C2021-B913-4409-ABA2-380E3FE52244}" presName="sibTrans" presStyleCnt="0"/>
      <dgm:spPr/>
    </dgm:pt>
    <dgm:pt modelId="{9B625BAD-3D00-4C5E-9542-6BA5C6323847}" type="pres">
      <dgm:prSet presAssocID="{0EEB0184-617A-4619-B7B1-46A091AB7F2D}" presName="compNode" presStyleCnt="0"/>
      <dgm:spPr/>
    </dgm:pt>
    <dgm:pt modelId="{1A1FBD13-86D3-47B2-99EC-24D8728005DD}" type="pres">
      <dgm:prSet presAssocID="{0EEB0184-617A-4619-B7B1-46A091AB7F2D}" presName="bgRect" presStyleLbl="bgShp" presStyleIdx="1" presStyleCnt="4"/>
      <dgm:spPr/>
    </dgm:pt>
    <dgm:pt modelId="{39DCBA42-9F3E-40B5-8095-4ED26841D4F0}" type="pres">
      <dgm:prSet presAssocID="{0EEB0184-617A-4619-B7B1-46A091AB7F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B0E3CF5C-DF45-40D8-949C-7A31B5E31C2C}" type="pres">
      <dgm:prSet presAssocID="{0EEB0184-617A-4619-B7B1-46A091AB7F2D}" presName="spaceRect" presStyleCnt="0"/>
      <dgm:spPr/>
    </dgm:pt>
    <dgm:pt modelId="{D9D4186C-30B8-4102-87C4-5F6B3076B540}" type="pres">
      <dgm:prSet presAssocID="{0EEB0184-617A-4619-B7B1-46A091AB7F2D}" presName="parTx" presStyleLbl="revTx" presStyleIdx="1" presStyleCnt="4">
        <dgm:presLayoutVars>
          <dgm:chMax val="0"/>
          <dgm:chPref val="0"/>
        </dgm:presLayoutVars>
      </dgm:prSet>
      <dgm:spPr/>
    </dgm:pt>
    <dgm:pt modelId="{2524BAC4-4CBB-4D58-93D3-3E1F02F827A5}" type="pres">
      <dgm:prSet presAssocID="{7D402390-CA24-493C-BCD1-B4634AE20689}" presName="sibTrans" presStyleCnt="0"/>
      <dgm:spPr/>
    </dgm:pt>
    <dgm:pt modelId="{2D5B4587-E6CA-43DB-8586-EEE965AF0F52}" type="pres">
      <dgm:prSet presAssocID="{C80B55C4-FDCC-428D-8BAE-A17156FAA1AF}" presName="compNode" presStyleCnt="0"/>
      <dgm:spPr/>
    </dgm:pt>
    <dgm:pt modelId="{D7D493B7-FA1F-46AF-B149-66843B142294}" type="pres">
      <dgm:prSet presAssocID="{C80B55C4-FDCC-428D-8BAE-A17156FAA1AF}" presName="bgRect" presStyleLbl="bgShp" presStyleIdx="2" presStyleCnt="4"/>
      <dgm:spPr/>
    </dgm:pt>
    <dgm:pt modelId="{2DEE3517-E17D-4D85-8F87-5944405B0560}" type="pres">
      <dgm:prSet presAssocID="{C80B55C4-FDCC-428D-8BAE-A17156FAA1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est scene"/>
        </a:ext>
      </dgm:extLst>
    </dgm:pt>
    <dgm:pt modelId="{7C50F894-E70D-4EF6-A15F-DF9A407BA3F9}" type="pres">
      <dgm:prSet presAssocID="{C80B55C4-FDCC-428D-8BAE-A17156FAA1AF}" presName="spaceRect" presStyleCnt="0"/>
      <dgm:spPr/>
    </dgm:pt>
    <dgm:pt modelId="{03C86606-90E1-42DE-85C0-2E5741CF4A5E}" type="pres">
      <dgm:prSet presAssocID="{C80B55C4-FDCC-428D-8BAE-A17156FAA1AF}" presName="parTx" presStyleLbl="revTx" presStyleIdx="2" presStyleCnt="4">
        <dgm:presLayoutVars>
          <dgm:chMax val="0"/>
          <dgm:chPref val="0"/>
        </dgm:presLayoutVars>
      </dgm:prSet>
      <dgm:spPr/>
    </dgm:pt>
    <dgm:pt modelId="{BD570680-0E9E-40EB-8989-97348FEE541F}" type="pres">
      <dgm:prSet presAssocID="{36AD4C33-4A99-4B7E-83F1-9B6357E35531}" presName="sibTrans" presStyleCnt="0"/>
      <dgm:spPr/>
    </dgm:pt>
    <dgm:pt modelId="{D6863B27-73D7-4162-A48E-7ABC4814C60C}" type="pres">
      <dgm:prSet presAssocID="{BAF98992-F063-499D-B4DF-12EB19991FE5}" presName="compNode" presStyleCnt="0"/>
      <dgm:spPr/>
    </dgm:pt>
    <dgm:pt modelId="{4D6E92B1-1305-42A6-841C-4116D69861DB}" type="pres">
      <dgm:prSet presAssocID="{BAF98992-F063-499D-B4DF-12EB19991FE5}" presName="bgRect" presStyleLbl="bgShp" presStyleIdx="3" presStyleCnt="4"/>
      <dgm:spPr/>
    </dgm:pt>
    <dgm:pt modelId="{E175E541-5A93-432A-966D-DAC1176914BD}" type="pres">
      <dgm:prSet presAssocID="{BAF98992-F063-499D-B4DF-12EB19991F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che"/>
        </a:ext>
      </dgm:extLst>
    </dgm:pt>
    <dgm:pt modelId="{6DD4730D-71AF-412F-AFAA-DA5F1D10E57D}" type="pres">
      <dgm:prSet presAssocID="{BAF98992-F063-499D-B4DF-12EB19991FE5}" presName="spaceRect" presStyleCnt="0"/>
      <dgm:spPr/>
    </dgm:pt>
    <dgm:pt modelId="{6B4DE2A0-0F75-48D7-A0F3-68D6DBEA79B6}" type="pres">
      <dgm:prSet presAssocID="{BAF98992-F063-499D-B4DF-12EB19991FE5}" presName="parTx" presStyleLbl="revTx" presStyleIdx="3" presStyleCnt="4">
        <dgm:presLayoutVars>
          <dgm:chMax val="0"/>
          <dgm:chPref val="0"/>
        </dgm:presLayoutVars>
      </dgm:prSet>
      <dgm:spPr/>
    </dgm:pt>
  </dgm:ptLst>
  <dgm:cxnLst>
    <dgm:cxn modelId="{2603BC32-72A3-4385-AAFA-1AF8B4C8BEDD}" type="presOf" srcId="{A64D9CEA-D0CE-4437-A832-E054F7AD6E5F}" destId="{B2F14FE0-2E8A-4C35-91C3-1B9E2083716D}" srcOrd="0" destOrd="0" presId="urn:microsoft.com/office/officeart/2018/2/layout/IconVerticalSolidList"/>
    <dgm:cxn modelId="{6FF44D33-C72C-422C-8E4B-D76F018B1857}" type="presOf" srcId="{0EEB0184-617A-4619-B7B1-46A091AB7F2D}" destId="{D9D4186C-30B8-4102-87C4-5F6B3076B540}" srcOrd="0" destOrd="0" presId="urn:microsoft.com/office/officeart/2018/2/layout/IconVerticalSolidList"/>
    <dgm:cxn modelId="{735B1966-49F3-41A5-8CEA-B33BD6FD0297}" type="presOf" srcId="{BAF98992-F063-499D-B4DF-12EB19991FE5}" destId="{6B4DE2A0-0F75-48D7-A0F3-68D6DBEA79B6}" srcOrd="0" destOrd="0" presId="urn:microsoft.com/office/officeart/2018/2/layout/IconVerticalSolidList"/>
    <dgm:cxn modelId="{C384AD6D-B874-4582-99EB-26F4743D3024}" srcId="{A64D9CEA-D0CE-4437-A832-E054F7AD6E5F}" destId="{BAF98992-F063-499D-B4DF-12EB19991FE5}" srcOrd="3" destOrd="0" parTransId="{FF95E72B-DDDB-49D2-9C53-32A83BF8DFD3}" sibTransId="{2C5C89E2-A1C5-441B-9118-A54BA268F2A4}"/>
    <dgm:cxn modelId="{BCE14C7A-4C57-44B2-8A9E-1E1860F96EA6}" srcId="{A64D9CEA-D0CE-4437-A832-E054F7AD6E5F}" destId="{0EEB0184-617A-4619-B7B1-46A091AB7F2D}" srcOrd="1" destOrd="0" parTransId="{E440BF10-6B1C-4A32-B84E-F8115A182866}" sibTransId="{7D402390-CA24-493C-BCD1-B4634AE20689}"/>
    <dgm:cxn modelId="{B1A5169B-D9CB-42F9-9B4C-D6B9D11DBB0D}" srcId="{A64D9CEA-D0CE-4437-A832-E054F7AD6E5F}" destId="{C80B55C4-FDCC-428D-8BAE-A17156FAA1AF}" srcOrd="2" destOrd="0" parTransId="{EF61DD4A-4C07-4362-AA76-B1B23F779476}" sibTransId="{36AD4C33-4A99-4B7E-83F1-9B6357E35531}"/>
    <dgm:cxn modelId="{6E87019F-D1DB-45E2-98A6-FE7613B82838}" srcId="{A64D9CEA-D0CE-4437-A832-E054F7AD6E5F}" destId="{9AF485CB-F9D1-4173-B2D1-6EFF7D654061}" srcOrd="0" destOrd="0" parTransId="{0D72C558-4470-426D-9D9D-588637584BD1}" sibTransId="{8D2C2021-B913-4409-ABA2-380E3FE52244}"/>
    <dgm:cxn modelId="{72AED4C0-235F-4D28-B04C-4BC2E2DD3DFC}" type="presOf" srcId="{C80B55C4-FDCC-428D-8BAE-A17156FAA1AF}" destId="{03C86606-90E1-42DE-85C0-2E5741CF4A5E}" srcOrd="0" destOrd="0" presId="urn:microsoft.com/office/officeart/2018/2/layout/IconVerticalSolidList"/>
    <dgm:cxn modelId="{6335E5CB-076F-48B9-81FF-D597830DCBF0}" type="presOf" srcId="{9AF485CB-F9D1-4173-B2D1-6EFF7D654061}" destId="{26A3C470-E412-4BA7-AFC3-C0466A814609}" srcOrd="0" destOrd="0" presId="urn:microsoft.com/office/officeart/2018/2/layout/IconVerticalSolidList"/>
    <dgm:cxn modelId="{9CEA21F4-6626-4D6B-ACD2-FCF69A8DEDAB}" type="presParOf" srcId="{B2F14FE0-2E8A-4C35-91C3-1B9E2083716D}" destId="{F20EF23F-BD4F-4367-B0E7-C646CB5A3C17}" srcOrd="0" destOrd="0" presId="urn:microsoft.com/office/officeart/2018/2/layout/IconVerticalSolidList"/>
    <dgm:cxn modelId="{9A025EB9-1C73-4C81-BED3-B7BF22DBECAD}" type="presParOf" srcId="{F20EF23F-BD4F-4367-B0E7-C646CB5A3C17}" destId="{2860049E-3F55-40F3-90C8-EEE9DE84257B}" srcOrd="0" destOrd="0" presId="urn:microsoft.com/office/officeart/2018/2/layout/IconVerticalSolidList"/>
    <dgm:cxn modelId="{65CBDD3D-2022-4A6A-A7F0-41D0401F635F}" type="presParOf" srcId="{F20EF23F-BD4F-4367-B0E7-C646CB5A3C17}" destId="{ED355D93-7BB5-4D2C-AE04-088B510F47AF}" srcOrd="1" destOrd="0" presId="urn:microsoft.com/office/officeart/2018/2/layout/IconVerticalSolidList"/>
    <dgm:cxn modelId="{304D1375-E2AF-4532-ACC3-C78386DF2F86}" type="presParOf" srcId="{F20EF23F-BD4F-4367-B0E7-C646CB5A3C17}" destId="{7A7012C3-6775-435C-A144-35428EE99BC5}" srcOrd="2" destOrd="0" presId="urn:microsoft.com/office/officeart/2018/2/layout/IconVerticalSolidList"/>
    <dgm:cxn modelId="{BF1C40AF-E52C-4ED4-AF96-F1435517236D}" type="presParOf" srcId="{F20EF23F-BD4F-4367-B0E7-C646CB5A3C17}" destId="{26A3C470-E412-4BA7-AFC3-C0466A814609}" srcOrd="3" destOrd="0" presId="urn:microsoft.com/office/officeart/2018/2/layout/IconVerticalSolidList"/>
    <dgm:cxn modelId="{474E06DB-9AAE-4609-9525-11545B284DA3}" type="presParOf" srcId="{B2F14FE0-2E8A-4C35-91C3-1B9E2083716D}" destId="{A4980AF8-CA4E-4E84-9450-F1F52CA24E7E}" srcOrd="1" destOrd="0" presId="urn:microsoft.com/office/officeart/2018/2/layout/IconVerticalSolidList"/>
    <dgm:cxn modelId="{2F89880F-A219-43D4-B871-5D21176A341D}" type="presParOf" srcId="{B2F14FE0-2E8A-4C35-91C3-1B9E2083716D}" destId="{9B625BAD-3D00-4C5E-9542-6BA5C6323847}" srcOrd="2" destOrd="0" presId="urn:microsoft.com/office/officeart/2018/2/layout/IconVerticalSolidList"/>
    <dgm:cxn modelId="{F2E9F7E3-16ED-48ED-9217-7617606002CD}" type="presParOf" srcId="{9B625BAD-3D00-4C5E-9542-6BA5C6323847}" destId="{1A1FBD13-86D3-47B2-99EC-24D8728005DD}" srcOrd="0" destOrd="0" presId="urn:microsoft.com/office/officeart/2018/2/layout/IconVerticalSolidList"/>
    <dgm:cxn modelId="{7B9EF59D-0FE4-47D6-9D71-7DF112C2C79C}" type="presParOf" srcId="{9B625BAD-3D00-4C5E-9542-6BA5C6323847}" destId="{39DCBA42-9F3E-40B5-8095-4ED26841D4F0}" srcOrd="1" destOrd="0" presId="urn:microsoft.com/office/officeart/2018/2/layout/IconVerticalSolidList"/>
    <dgm:cxn modelId="{9386A553-040C-4CFE-842D-54E48E43EFDC}" type="presParOf" srcId="{9B625BAD-3D00-4C5E-9542-6BA5C6323847}" destId="{B0E3CF5C-DF45-40D8-949C-7A31B5E31C2C}" srcOrd="2" destOrd="0" presId="urn:microsoft.com/office/officeart/2018/2/layout/IconVerticalSolidList"/>
    <dgm:cxn modelId="{B872323B-523F-47C0-8F96-18BFB8298EAC}" type="presParOf" srcId="{9B625BAD-3D00-4C5E-9542-6BA5C6323847}" destId="{D9D4186C-30B8-4102-87C4-5F6B3076B540}" srcOrd="3" destOrd="0" presId="urn:microsoft.com/office/officeart/2018/2/layout/IconVerticalSolidList"/>
    <dgm:cxn modelId="{9774EC13-DDBB-41E2-8150-E3081B59C208}" type="presParOf" srcId="{B2F14FE0-2E8A-4C35-91C3-1B9E2083716D}" destId="{2524BAC4-4CBB-4D58-93D3-3E1F02F827A5}" srcOrd="3" destOrd="0" presId="urn:microsoft.com/office/officeart/2018/2/layout/IconVerticalSolidList"/>
    <dgm:cxn modelId="{5D1E0B86-502D-4FA7-A7A8-4227D230B75E}" type="presParOf" srcId="{B2F14FE0-2E8A-4C35-91C3-1B9E2083716D}" destId="{2D5B4587-E6CA-43DB-8586-EEE965AF0F52}" srcOrd="4" destOrd="0" presId="urn:microsoft.com/office/officeart/2018/2/layout/IconVerticalSolidList"/>
    <dgm:cxn modelId="{C8930E0D-4E2F-4C80-870C-6ED28B2CF0C4}" type="presParOf" srcId="{2D5B4587-E6CA-43DB-8586-EEE965AF0F52}" destId="{D7D493B7-FA1F-46AF-B149-66843B142294}" srcOrd="0" destOrd="0" presId="urn:microsoft.com/office/officeart/2018/2/layout/IconVerticalSolidList"/>
    <dgm:cxn modelId="{9E6B249C-1670-4267-B2B2-22045E0293D9}" type="presParOf" srcId="{2D5B4587-E6CA-43DB-8586-EEE965AF0F52}" destId="{2DEE3517-E17D-4D85-8F87-5944405B0560}" srcOrd="1" destOrd="0" presId="urn:microsoft.com/office/officeart/2018/2/layout/IconVerticalSolidList"/>
    <dgm:cxn modelId="{4F2D4D3F-DBC8-4E05-BB76-AFF4D54687DA}" type="presParOf" srcId="{2D5B4587-E6CA-43DB-8586-EEE965AF0F52}" destId="{7C50F894-E70D-4EF6-A15F-DF9A407BA3F9}" srcOrd="2" destOrd="0" presId="urn:microsoft.com/office/officeart/2018/2/layout/IconVerticalSolidList"/>
    <dgm:cxn modelId="{448BC1FE-96CB-4D26-9607-41C2962C7D4B}" type="presParOf" srcId="{2D5B4587-E6CA-43DB-8586-EEE965AF0F52}" destId="{03C86606-90E1-42DE-85C0-2E5741CF4A5E}" srcOrd="3" destOrd="0" presId="urn:microsoft.com/office/officeart/2018/2/layout/IconVerticalSolidList"/>
    <dgm:cxn modelId="{9DA01877-436A-4048-8806-9E299A9497CF}" type="presParOf" srcId="{B2F14FE0-2E8A-4C35-91C3-1B9E2083716D}" destId="{BD570680-0E9E-40EB-8989-97348FEE541F}" srcOrd="5" destOrd="0" presId="urn:microsoft.com/office/officeart/2018/2/layout/IconVerticalSolidList"/>
    <dgm:cxn modelId="{609A1388-78C6-4B69-ADBB-FE9CE3986C3E}" type="presParOf" srcId="{B2F14FE0-2E8A-4C35-91C3-1B9E2083716D}" destId="{D6863B27-73D7-4162-A48E-7ABC4814C60C}" srcOrd="6" destOrd="0" presId="urn:microsoft.com/office/officeart/2018/2/layout/IconVerticalSolidList"/>
    <dgm:cxn modelId="{AE0FC764-53CE-4F4A-8069-A90A747CDA3C}" type="presParOf" srcId="{D6863B27-73D7-4162-A48E-7ABC4814C60C}" destId="{4D6E92B1-1305-42A6-841C-4116D69861DB}" srcOrd="0" destOrd="0" presId="urn:microsoft.com/office/officeart/2018/2/layout/IconVerticalSolidList"/>
    <dgm:cxn modelId="{2A24AA3E-E6BF-4C23-AEA4-2D2C7C2B2AFB}" type="presParOf" srcId="{D6863B27-73D7-4162-A48E-7ABC4814C60C}" destId="{E175E541-5A93-432A-966D-DAC1176914BD}" srcOrd="1" destOrd="0" presId="urn:microsoft.com/office/officeart/2018/2/layout/IconVerticalSolidList"/>
    <dgm:cxn modelId="{875D02BF-FA08-4F8A-97E0-C8F8D0A518DE}" type="presParOf" srcId="{D6863B27-73D7-4162-A48E-7ABC4814C60C}" destId="{6DD4730D-71AF-412F-AFAA-DA5F1D10E57D}" srcOrd="2" destOrd="0" presId="urn:microsoft.com/office/officeart/2018/2/layout/IconVerticalSolidList"/>
    <dgm:cxn modelId="{6A6CCC05-1434-4398-94DA-72E32C5D407A}" type="presParOf" srcId="{D6863B27-73D7-4162-A48E-7ABC4814C60C}" destId="{6B4DE2A0-0F75-48D7-A0F3-68D6DBEA79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A5640-098C-4F72-9364-1E4E91692875}"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679A45BB-0F89-41A9-96C5-D1F77B3D6713}">
      <dgm:prSet custT="1"/>
      <dgm:spPr/>
      <dgm:t>
        <a:bodyPr/>
        <a:lstStyle/>
        <a:p>
          <a:r>
            <a:rPr lang="en-US" sz="2400" dirty="0">
              <a:latin typeface="+mj-lt"/>
            </a:rPr>
            <a:t>Crises multiples et </a:t>
          </a:r>
          <a:r>
            <a:rPr lang="en-US" sz="2400" dirty="0" err="1">
              <a:latin typeface="+mj-lt"/>
            </a:rPr>
            <a:t>fragilité</a:t>
          </a:r>
          <a:r>
            <a:rPr lang="en-US" sz="2400" dirty="0">
              <a:latin typeface="+mj-lt"/>
            </a:rPr>
            <a:t> du </a:t>
          </a:r>
          <a:r>
            <a:rPr lang="en-US" sz="2400" dirty="0" err="1">
              <a:latin typeface="+mj-lt"/>
            </a:rPr>
            <a:t>système</a:t>
          </a:r>
          <a:r>
            <a:rPr lang="en-US" sz="2400" dirty="0">
              <a:latin typeface="+mj-lt"/>
            </a:rPr>
            <a:t> </a:t>
          </a:r>
          <a:r>
            <a:rPr lang="en-US" sz="2400" dirty="0" err="1">
              <a:latin typeface="+mj-lt"/>
            </a:rPr>
            <a:t>alimentaire</a:t>
          </a:r>
          <a:r>
            <a:rPr lang="en-US" sz="2400" dirty="0">
              <a:latin typeface="+mj-lt"/>
            </a:rPr>
            <a:t> </a:t>
          </a:r>
          <a:r>
            <a:rPr lang="en-US" sz="2400" dirty="0" err="1">
              <a:latin typeface="+mj-lt"/>
            </a:rPr>
            <a:t>actuel</a:t>
          </a:r>
          <a:endParaRPr lang="en-US" sz="2400" dirty="0">
            <a:latin typeface="+mj-lt"/>
          </a:endParaRPr>
        </a:p>
      </dgm:t>
    </dgm:pt>
    <dgm:pt modelId="{1C6DA9DB-9049-4FD2-B986-05B0A248FB00}" type="parTrans" cxnId="{5B15DDC4-FF7E-4796-810E-A935FF9A0D6C}">
      <dgm:prSet/>
      <dgm:spPr/>
      <dgm:t>
        <a:bodyPr/>
        <a:lstStyle/>
        <a:p>
          <a:endParaRPr lang="en-US"/>
        </a:p>
      </dgm:t>
    </dgm:pt>
    <dgm:pt modelId="{43517D07-E944-40D6-AF90-D2E012C9E5EB}" type="sibTrans" cxnId="{5B15DDC4-FF7E-4796-810E-A935FF9A0D6C}">
      <dgm:prSet/>
      <dgm:spPr/>
      <dgm:t>
        <a:bodyPr/>
        <a:lstStyle/>
        <a:p>
          <a:endParaRPr lang="en-US"/>
        </a:p>
      </dgm:t>
    </dgm:pt>
    <dgm:pt modelId="{2E44ACC7-9D32-40E0-A4C1-F5562F7B7854}">
      <dgm:prSet custT="1"/>
      <dgm:spPr/>
      <dgm:t>
        <a:bodyPr/>
        <a:lstStyle/>
        <a:p>
          <a:r>
            <a:rPr lang="fr-FR" sz="2400" dirty="0">
              <a:latin typeface="+mj-lt"/>
            </a:rPr>
            <a:t>Rôle prépondérant des familles paysannes</a:t>
          </a:r>
          <a:endParaRPr lang="en-US" sz="2400" dirty="0">
            <a:latin typeface="+mj-lt"/>
          </a:endParaRPr>
        </a:p>
      </dgm:t>
    </dgm:pt>
    <dgm:pt modelId="{4676302B-C412-4A4E-ABF0-1B44FF00EF62}" type="parTrans" cxnId="{C9014069-4B80-41FC-8116-8BA9CFB1B06E}">
      <dgm:prSet/>
      <dgm:spPr/>
      <dgm:t>
        <a:bodyPr/>
        <a:lstStyle/>
        <a:p>
          <a:endParaRPr lang="en-US"/>
        </a:p>
      </dgm:t>
    </dgm:pt>
    <dgm:pt modelId="{6D16613D-B3BB-4151-B5E0-34247CCE731E}" type="sibTrans" cxnId="{C9014069-4B80-41FC-8116-8BA9CFB1B06E}">
      <dgm:prSet/>
      <dgm:spPr/>
      <dgm:t>
        <a:bodyPr/>
        <a:lstStyle/>
        <a:p>
          <a:endParaRPr lang="en-US"/>
        </a:p>
      </dgm:t>
    </dgm:pt>
    <dgm:pt modelId="{D9D1FDE4-B2B3-4202-A117-2AE558E99D33}">
      <dgm:prSet custT="1"/>
      <dgm:spPr/>
      <dgm:t>
        <a:bodyPr/>
        <a:lstStyle/>
        <a:p>
          <a:r>
            <a:rPr lang="en-US" sz="2400" dirty="0" err="1">
              <a:latin typeface="+mj-lt"/>
            </a:rPr>
            <a:t>Nécessité</a:t>
          </a:r>
          <a:r>
            <a:rPr lang="en-US" sz="2400" dirty="0">
              <a:latin typeface="+mj-lt"/>
            </a:rPr>
            <a:t> du droit aux </a:t>
          </a:r>
          <a:r>
            <a:rPr lang="en-US" sz="2400" dirty="0" err="1">
              <a:latin typeface="+mj-lt"/>
            </a:rPr>
            <a:t>semences</a:t>
          </a:r>
          <a:r>
            <a:rPr lang="en-US" sz="2400" dirty="0">
              <a:latin typeface="+mj-lt"/>
            </a:rPr>
            <a:t> </a:t>
          </a:r>
          <a:r>
            <a:rPr lang="en-US" sz="2400" dirty="0" err="1">
              <a:latin typeface="+mj-lt"/>
            </a:rPr>
            <a:t>paysannes</a:t>
          </a:r>
          <a:endParaRPr lang="en-US" sz="2400" dirty="0">
            <a:latin typeface="+mj-lt"/>
          </a:endParaRPr>
        </a:p>
      </dgm:t>
    </dgm:pt>
    <dgm:pt modelId="{3169A6E6-7AB5-411D-AD71-AAC4D087678C}" type="parTrans" cxnId="{2D01D8AA-DE33-422B-8682-877BFCBC31B6}">
      <dgm:prSet/>
      <dgm:spPr/>
      <dgm:t>
        <a:bodyPr/>
        <a:lstStyle/>
        <a:p>
          <a:endParaRPr lang="en-US"/>
        </a:p>
      </dgm:t>
    </dgm:pt>
    <dgm:pt modelId="{601043FB-C8DB-4010-989A-6736935B15A6}" type="sibTrans" cxnId="{2D01D8AA-DE33-422B-8682-877BFCBC31B6}">
      <dgm:prSet/>
      <dgm:spPr/>
      <dgm:t>
        <a:bodyPr/>
        <a:lstStyle/>
        <a:p>
          <a:endParaRPr lang="en-US"/>
        </a:p>
      </dgm:t>
    </dgm:pt>
    <dgm:pt modelId="{D6A5D6D4-AA71-456D-A65B-D29C3814AEAB}" type="pres">
      <dgm:prSet presAssocID="{13BA5640-098C-4F72-9364-1E4E91692875}" presName="outerComposite" presStyleCnt="0">
        <dgm:presLayoutVars>
          <dgm:chMax val="5"/>
          <dgm:dir/>
          <dgm:resizeHandles val="exact"/>
        </dgm:presLayoutVars>
      </dgm:prSet>
      <dgm:spPr/>
    </dgm:pt>
    <dgm:pt modelId="{CBC3FD04-2EB1-46B8-AD9D-7FDD1A37D1D9}" type="pres">
      <dgm:prSet presAssocID="{13BA5640-098C-4F72-9364-1E4E91692875}" presName="dummyMaxCanvas" presStyleCnt="0">
        <dgm:presLayoutVars/>
      </dgm:prSet>
      <dgm:spPr/>
    </dgm:pt>
    <dgm:pt modelId="{4A0ACA1E-7E99-4EFF-819C-790F14C979E7}" type="pres">
      <dgm:prSet presAssocID="{13BA5640-098C-4F72-9364-1E4E91692875}" presName="ThreeNodes_1" presStyleLbl="node1" presStyleIdx="0" presStyleCnt="3">
        <dgm:presLayoutVars>
          <dgm:bulletEnabled val="1"/>
        </dgm:presLayoutVars>
      </dgm:prSet>
      <dgm:spPr/>
    </dgm:pt>
    <dgm:pt modelId="{384F4DA3-F09B-433C-9D55-137042A41909}" type="pres">
      <dgm:prSet presAssocID="{13BA5640-098C-4F72-9364-1E4E91692875}" presName="ThreeNodes_2" presStyleLbl="node1" presStyleIdx="1" presStyleCnt="3">
        <dgm:presLayoutVars>
          <dgm:bulletEnabled val="1"/>
        </dgm:presLayoutVars>
      </dgm:prSet>
      <dgm:spPr/>
    </dgm:pt>
    <dgm:pt modelId="{D0C756FF-8200-4C9C-B4DE-3E8AD9CE2230}" type="pres">
      <dgm:prSet presAssocID="{13BA5640-098C-4F72-9364-1E4E91692875}" presName="ThreeNodes_3" presStyleLbl="node1" presStyleIdx="2" presStyleCnt="3" custLinFactNeighborX="0" custLinFactNeighborY="0">
        <dgm:presLayoutVars>
          <dgm:bulletEnabled val="1"/>
        </dgm:presLayoutVars>
      </dgm:prSet>
      <dgm:spPr/>
    </dgm:pt>
    <dgm:pt modelId="{BA1CD446-89A7-423F-8613-3952F65D6F05}" type="pres">
      <dgm:prSet presAssocID="{13BA5640-098C-4F72-9364-1E4E91692875}" presName="ThreeConn_1-2" presStyleLbl="fgAccFollowNode1" presStyleIdx="0" presStyleCnt="2">
        <dgm:presLayoutVars>
          <dgm:bulletEnabled val="1"/>
        </dgm:presLayoutVars>
      </dgm:prSet>
      <dgm:spPr/>
    </dgm:pt>
    <dgm:pt modelId="{9CEE73F2-FFD4-42B2-AEB4-5A0EFAECF283}" type="pres">
      <dgm:prSet presAssocID="{13BA5640-098C-4F72-9364-1E4E91692875}" presName="ThreeConn_2-3" presStyleLbl="fgAccFollowNode1" presStyleIdx="1" presStyleCnt="2">
        <dgm:presLayoutVars>
          <dgm:bulletEnabled val="1"/>
        </dgm:presLayoutVars>
      </dgm:prSet>
      <dgm:spPr/>
    </dgm:pt>
    <dgm:pt modelId="{CB7F1CFA-9CA0-4AFF-9ABC-83D1870A89F0}" type="pres">
      <dgm:prSet presAssocID="{13BA5640-098C-4F72-9364-1E4E91692875}" presName="ThreeNodes_1_text" presStyleLbl="node1" presStyleIdx="2" presStyleCnt="3">
        <dgm:presLayoutVars>
          <dgm:bulletEnabled val="1"/>
        </dgm:presLayoutVars>
      </dgm:prSet>
      <dgm:spPr/>
    </dgm:pt>
    <dgm:pt modelId="{16838FA6-BABB-4836-A0A2-7BE64A96FC04}" type="pres">
      <dgm:prSet presAssocID="{13BA5640-098C-4F72-9364-1E4E91692875}" presName="ThreeNodes_2_text" presStyleLbl="node1" presStyleIdx="2" presStyleCnt="3">
        <dgm:presLayoutVars>
          <dgm:bulletEnabled val="1"/>
        </dgm:presLayoutVars>
      </dgm:prSet>
      <dgm:spPr/>
    </dgm:pt>
    <dgm:pt modelId="{44D5B115-FEC6-44CB-A38A-07D83CF85E4D}" type="pres">
      <dgm:prSet presAssocID="{13BA5640-098C-4F72-9364-1E4E91692875}" presName="ThreeNodes_3_text" presStyleLbl="node1" presStyleIdx="2" presStyleCnt="3">
        <dgm:presLayoutVars>
          <dgm:bulletEnabled val="1"/>
        </dgm:presLayoutVars>
      </dgm:prSet>
      <dgm:spPr/>
    </dgm:pt>
  </dgm:ptLst>
  <dgm:cxnLst>
    <dgm:cxn modelId="{599B7215-A0F3-40DB-A3DC-A3F124E3F4EC}" type="presOf" srcId="{679A45BB-0F89-41A9-96C5-D1F77B3D6713}" destId="{CB7F1CFA-9CA0-4AFF-9ABC-83D1870A89F0}" srcOrd="1" destOrd="0" presId="urn:microsoft.com/office/officeart/2005/8/layout/vProcess5"/>
    <dgm:cxn modelId="{A25DC51A-A3F7-45FD-8A4F-E8C3F919D810}" type="presOf" srcId="{13BA5640-098C-4F72-9364-1E4E91692875}" destId="{D6A5D6D4-AA71-456D-A65B-D29C3814AEAB}" srcOrd="0" destOrd="0" presId="urn:microsoft.com/office/officeart/2005/8/layout/vProcess5"/>
    <dgm:cxn modelId="{B27C5A62-0F02-494D-B0E7-41B65CE35AF5}" type="presOf" srcId="{43517D07-E944-40D6-AF90-D2E012C9E5EB}" destId="{BA1CD446-89A7-423F-8613-3952F65D6F05}" srcOrd="0" destOrd="0" presId="urn:microsoft.com/office/officeart/2005/8/layout/vProcess5"/>
    <dgm:cxn modelId="{C9014069-4B80-41FC-8116-8BA9CFB1B06E}" srcId="{13BA5640-098C-4F72-9364-1E4E91692875}" destId="{2E44ACC7-9D32-40E0-A4C1-F5562F7B7854}" srcOrd="1" destOrd="0" parTransId="{4676302B-C412-4A4E-ABF0-1B44FF00EF62}" sibTransId="{6D16613D-B3BB-4151-B5E0-34247CCE731E}"/>
    <dgm:cxn modelId="{D567694F-2C71-479F-A74A-7C62EC381909}" type="presOf" srcId="{2E44ACC7-9D32-40E0-A4C1-F5562F7B7854}" destId="{384F4DA3-F09B-433C-9D55-137042A41909}" srcOrd="0" destOrd="0" presId="urn:microsoft.com/office/officeart/2005/8/layout/vProcess5"/>
    <dgm:cxn modelId="{90CF7085-E87A-4930-9A2A-246746F261CF}" type="presOf" srcId="{6D16613D-B3BB-4151-B5E0-34247CCE731E}" destId="{9CEE73F2-FFD4-42B2-AEB4-5A0EFAECF283}" srcOrd="0" destOrd="0" presId="urn:microsoft.com/office/officeart/2005/8/layout/vProcess5"/>
    <dgm:cxn modelId="{7997C08A-469A-43B7-B244-F28D30C2B295}" type="presOf" srcId="{D9D1FDE4-B2B3-4202-A117-2AE558E99D33}" destId="{D0C756FF-8200-4C9C-B4DE-3E8AD9CE2230}" srcOrd="0" destOrd="0" presId="urn:microsoft.com/office/officeart/2005/8/layout/vProcess5"/>
    <dgm:cxn modelId="{2648528C-26C1-4A83-975D-B6E1FA5A84F0}" type="presOf" srcId="{2E44ACC7-9D32-40E0-A4C1-F5562F7B7854}" destId="{16838FA6-BABB-4836-A0A2-7BE64A96FC04}" srcOrd="1" destOrd="0" presId="urn:microsoft.com/office/officeart/2005/8/layout/vProcess5"/>
    <dgm:cxn modelId="{2D01D8AA-DE33-422B-8682-877BFCBC31B6}" srcId="{13BA5640-098C-4F72-9364-1E4E91692875}" destId="{D9D1FDE4-B2B3-4202-A117-2AE558E99D33}" srcOrd="2" destOrd="0" parTransId="{3169A6E6-7AB5-411D-AD71-AAC4D087678C}" sibTransId="{601043FB-C8DB-4010-989A-6736935B15A6}"/>
    <dgm:cxn modelId="{5B15DDC4-FF7E-4796-810E-A935FF9A0D6C}" srcId="{13BA5640-098C-4F72-9364-1E4E91692875}" destId="{679A45BB-0F89-41A9-96C5-D1F77B3D6713}" srcOrd="0" destOrd="0" parTransId="{1C6DA9DB-9049-4FD2-B986-05B0A248FB00}" sibTransId="{43517D07-E944-40D6-AF90-D2E012C9E5EB}"/>
    <dgm:cxn modelId="{41C2E5D4-45DA-4A4A-8173-43ED4BEDD705}" type="presOf" srcId="{D9D1FDE4-B2B3-4202-A117-2AE558E99D33}" destId="{44D5B115-FEC6-44CB-A38A-07D83CF85E4D}" srcOrd="1" destOrd="0" presId="urn:microsoft.com/office/officeart/2005/8/layout/vProcess5"/>
    <dgm:cxn modelId="{8FC6A5F2-0B99-4CEB-AB75-83397AD660B3}" type="presOf" srcId="{679A45BB-0F89-41A9-96C5-D1F77B3D6713}" destId="{4A0ACA1E-7E99-4EFF-819C-790F14C979E7}" srcOrd="0" destOrd="0" presId="urn:microsoft.com/office/officeart/2005/8/layout/vProcess5"/>
    <dgm:cxn modelId="{73B21BF3-BAED-4509-92B0-FAF56BAA132D}" type="presParOf" srcId="{D6A5D6D4-AA71-456D-A65B-D29C3814AEAB}" destId="{CBC3FD04-2EB1-46B8-AD9D-7FDD1A37D1D9}" srcOrd="0" destOrd="0" presId="urn:microsoft.com/office/officeart/2005/8/layout/vProcess5"/>
    <dgm:cxn modelId="{3B0446EF-A526-486A-BB2F-7901EC032772}" type="presParOf" srcId="{D6A5D6D4-AA71-456D-A65B-D29C3814AEAB}" destId="{4A0ACA1E-7E99-4EFF-819C-790F14C979E7}" srcOrd="1" destOrd="0" presId="urn:microsoft.com/office/officeart/2005/8/layout/vProcess5"/>
    <dgm:cxn modelId="{8B03C199-C595-4DE4-993F-1CCAB6A72EDA}" type="presParOf" srcId="{D6A5D6D4-AA71-456D-A65B-D29C3814AEAB}" destId="{384F4DA3-F09B-433C-9D55-137042A41909}" srcOrd="2" destOrd="0" presId="urn:microsoft.com/office/officeart/2005/8/layout/vProcess5"/>
    <dgm:cxn modelId="{7FADC104-9EC6-48FB-8CD0-B35138FB9B22}" type="presParOf" srcId="{D6A5D6D4-AA71-456D-A65B-D29C3814AEAB}" destId="{D0C756FF-8200-4C9C-B4DE-3E8AD9CE2230}" srcOrd="3" destOrd="0" presId="urn:microsoft.com/office/officeart/2005/8/layout/vProcess5"/>
    <dgm:cxn modelId="{46AFC794-F498-471C-A097-C6185E931153}" type="presParOf" srcId="{D6A5D6D4-AA71-456D-A65B-D29C3814AEAB}" destId="{BA1CD446-89A7-423F-8613-3952F65D6F05}" srcOrd="4" destOrd="0" presId="urn:microsoft.com/office/officeart/2005/8/layout/vProcess5"/>
    <dgm:cxn modelId="{B7A1B496-DDBD-4EB9-BFF8-474F7EF729E1}" type="presParOf" srcId="{D6A5D6D4-AA71-456D-A65B-D29C3814AEAB}" destId="{9CEE73F2-FFD4-42B2-AEB4-5A0EFAECF283}" srcOrd="5" destOrd="0" presId="urn:microsoft.com/office/officeart/2005/8/layout/vProcess5"/>
    <dgm:cxn modelId="{1CD4AB47-48B5-4646-921F-FE360D53ABFF}" type="presParOf" srcId="{D6A5D6D4-AA71-456D-A65B-D29C3814AEAB}" destId="{CB7F1CFA-9CA0-4AFF-9ABC-83D1870A89F0}" srcOrd="6" destOrd="0" presId="urn:microsoft.com/office/officeart/2005/8/layout/vProcess5"/>
    <dgm:cxn modelId="{87E0C7AB-3F3E-4E41-A6FB-572E49F27CB9}" type="presParOf" srcId="{D6A5D6D4-AA71-456D-A65B-D29C3814AEAB}" destId="{16838FA6-BABB-4836-A0A2-7BE64A96FC04}" srcOrd="7" destOrd="0" presId="urn:microsoft.com/office/officeart/2005/8/layout/vProcess5"/>
    <dgm:cxn modelId="{34B0691D-AFC1-4C70-853E-8BFE26CF670E}" type="presParOf" srcId="{D6A5D6D4-AA71-456D-A65B-D29C3814AEAB}" destId="{44D5B115-FEC6-44CB-A38A-07D83CF85E4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1FF8C-0F78-487A-877B-A8FEFE0D1FC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F4B3BA2-095A-4F49-9861-FBB88476BA02}">
      <dgm:prSet/>
      <dgm:spPr/>
      <dgm:t>
        <a:bodyPr/>
        <a:lstStyle/>
        <a:p>
          <a:r>
            <a:rPr lang="de-CH" b="1" i="0" baseline="0" dirty="0"/>
            <a:t>Convention </a:t>
          </a:r>
          <a:r>
            <a:rPr lang="de-CH" b="1" i="0" baseline="0" dirty="0" err="1"/>
            <a:t>sur</a:t>
          </a:r>
          <a:r>
            <a:rPr lang="de-CH" b="1" i="0" baseline="0" dirty="0"/>
            <a:t> la </a:t>
          </a:r>
          <a:r>
            <a:rPr lang="de-CH" b="1" i="0" baseline="0" dirty="0" err="1"/>
            <a:t>diversité</a:t>
          </a:r>
          <a:r>
            <a:rPr lang="de-CH" b="1" i="0" baseline="0" dirty="0"/>
            <a:t> </a:t>
          </a:r>
          <a:r>
            <a:rPr lang="de-CH" b="1" i="0" baseline="0" dirty="0" err="1"/>
            <a:t>biologique</a:t>
          </a:r>
          <a:r>
            <a:rPr lang="de-CH" b="1" i="0" baseline="0" dirty="0"/>
            <a:t> (CDB)</a:t>
          </a:r>
          <a:endParaRPr lang="en-US" dirty="0"/>
        </a:p>
      </dgm:t>
    </dgm:pt>
    <dgm:pt modelId="{B099AB73-E438-4EBC-A37A-6518167F9555}" type="parTrans" cxnId="{A0C7181E-DA34-4C44-9268-6B1FBFF44635}">
      <dgm:prSet/>
      <dgm:spPr/>
      <dgm:t>
        <a:bodyPr/>
        <a:lstStyle/>
        <a:p>
          <a:endParaRPr lang="en-US"/>
        </a:p>
      </dgm:t>
    </dgm:pt>
    <dgm:pt modelId="{F37F15CC-EF42-4B28-BFC3-86C0882DFDDE}" type="sibTrans" cxnId="{A0C7181E-DA34-4C44-9268-6B1FBFF44635}">
      <dgm:prSet/>
      <dgm:spPr/>
      <dgm:t>
        <a:bodyPr/>
        <a:lstStyle/>
        <a:p>
          <a:endParaRPr lang="en-US"/>
        </a:p>
      </dgm:t>
    </dgm:pt>
    <dgm:pt modelId="{C58B4B30-CDC3-4DE7-BADC-42672A25FFBC}">
      <dgm:prSet/>
      <dgm:spPr/>
      <dgm:t>
        <a:bodyPr/>
        <a:lstStyle/>
        <a:p>
          <a:r>
            <a:rPr lang="de-CH" b="1" i="0" baseline="0" dirty="0" err="1"/>
            <a:t>Traité</a:t>
          </a:r>
          <a:r>
            <a:rPr lang="de-CH" b="1" i="0" baseline="0" dirty="0"/>
            <a:t> international </a:t>
          </a:r>
          <a:r>
            <a:rPr lang="de-CH" b="1" i="0" baseline="0" dirty="0" err="1"/>
            <a:t>sur</a:t>
          </a:r>
          <a:r>
            <a:rPr lang="de-CH" b="1" i="0" baseline="0" dirty="0"/>
            <a:t> </a:t>
          </a:r>
          <a:r>
            <a:rPr lang="de-CH" b="1" i="0" baseline="0" dirty="0" err="1"/>
            <a:t>les</a:t>
          </a:r>
          <a:r>
            <a:rPr lang="de-CH" b="1" i="0" baseline="0" dirty="0"/>
            <a:t> </a:t>
          </a:r>
          <a:r>
            <a:rPr lang="de-CH" b="1" i="0" baseline="0" dirty="0" err="1"/>
            <a:t>ressources</a:t>
          </a:r>
          <a:r>
            <a:rPr lang="de-CH" b="1" i="0" baseline="0" dirty="0"/>
            <a:t> </a:t>
          </a:r>
          <a:r>
            <a:rPr lang="de-CH" b="1" i="0" baseline="0" dirty="0" err="1"/>
            <a:t>phytogénétiques</a:t>
          </a:r>
          <a:r>
            <a:rPr lang="de-CH" b="1" i="0" baseline="0" dirty="0"/>
            <a:t> </a:t>
          </a:r>
          <a:r>
            <a:rPr lang="de-CH" b="1" i="0" baseline="0" dirty="0" err="1"/>
            <a:t>pour</a:t>
          </a:r>
          <a:r>
            <a:rPr lang="de-CH" b="1" i="0" baseline="0" dirty="0"/>
            <a:t> l'alimentation et </a:t>
          </a:r>
          <a:r>
            <a:rPr lang="de-CH" b="1" i="0" baseline="0" dirty="0" err="1"/>
            <a:t>l'agriculture</a:t>
          </a:r>
          <a:r>
            <a:rPr lang="de-CH" b="1" i="0" baseline="0" dirty="0"/>
            <a:t> (ITPGRFA) </a:t>
          </a:r>
          <a:endParaRPr lang="en-US" dirty="0"/>
        </a:p>
      </dgm:t>
    </dgm:pt>
    <dgm:pt modelId="{B2985F2C-14E7-4F97-A120-2BB8FC3489D0}" type="parTrans" cxnId="{E440340A-D6F4-4B52-A726-B1D078970CB7}">
      <dgm:prSet/>
      <dgm:spPr/>
      <dgm:t>
        <a:bodyPr/>
        <a:lstStyle/>
        <a:p>
          <a:endParaRPr lang="en-US"/>
        </a:p>
      </dgm:t>
    </dgm:pt>
    <dgm:pt modelId="{17B6CEB5-5C67-4724-A164-A0E070337404}" type="sibTrans" cxnId="{E440340A-D6F4-4B52-A726-B1D078970CB7}">
      <dgm:prSet/>
      <dgm:spPr/>
      <dgm:t>
        <a:bodyPr/>
        <a:lstStyle/>
        <a:p>
          <a:endParaRPr lang="en-US"/>
        </a:p>
      </dgm:t>
    </dgm:pt>
    <dgm:pt modelId="{647C4BE3-0549-4850-B08E-76EF1925751B}">
      <dgm:prSet/>
      <dgm:spPr/>
      <dgm:t>
        <a:bodyPr/>
        <a:lstStyle/>
        <a:p>
          <a:r>
            <a:rPr lang="de-CH" b="1" i="0" baseline="0" dirty="0"/>
            <a:t>UNDROP</a:t>
          </a:r>
          <a:endParaRPr lang="en-US" dirty="0"/>
        </a:p>
      </dgm:t>
    </dgm:pt>
    <dgm:pt modelId="{1839A62F-A104-4FC1-A15A-E2105E377659}" type="parTrans" cxnId="{4D499E1D-7163-48E1-A192-DFD0E3D4669E}">
      <dgm:prSet/>
      <dgm:spPr/>
      <dgm:t>
        <a:bodyPr/>
        <a:lstStyle/>
        <a:p>
          <a:endParaRPr lang="en-US"/>
        </a:p>
      </dgm:t>
    </dgm:pt>
    <dgm:pt modelId="{40B2E299-81B5-4B37-BCF2-A2B9DEE6642F}" type="sibTrans" cxnId="{4D499E1D-7163-48E1-A192-DFD0E3D4669E}">
      <dgm:prSet/>
      <dgm:spPr/>
      <dgm:t>
        <a:bodyPr/>
        <a:lstStyle/>
        <a:p>
          <a:endParaRPr lang="en-US"/>
        </a:p>
      </dgm:t>
    </dgm:pt>
    <dgm:pt modelId="{2EA6E203-208A-4BB4-9E95-25548E53F23E}" type="pres">
      <dgm:prSet presAssocID="{43E1FF8C-0F78-487A-877B-A8FEFE0D1FCA}" presName="root" presStyleCnt="0">
        <dgm:presLayoutVars>
          <dgm:dir/>
          <dgm:resizeHandles val="exact"/>
        </dgm:presLayoutVars>
      </dgm:prSet>
      <dgm:spPr/>
    </dgm:pt>
    <dgm:pt modelId="{00D9BDA5-650B-4454-BB33-5F354FB035DF}" type="pres">
      <dgm:prSet presAssocID="{4F4B3BA2-095A-4F49-9861-FBB88476BA02}" presName="compNode" presStyleCnt="0"/>
      <dgm:spPr/>
    </dgm:pt>
    <dgm:pt modelId="{884EC5D2-3A20-4E29-9C0D-955FF4B38E21}" type="pres">
      <dgm:prSet presAssocID="{4F4B3BA2-095A-4F49-9861-FBB88476BA02}" presName="bgRect" presStyleLbl="bgShp" presStyleIdx="0" presStyleCnt="3"/>
      <dgm:spPr/>
    </dgm:pt>
    <dgm:pt modelId="{6D240F0F-60CB-4B5B-8C0B-0F211C25799C}" type="pres">
      <dgm:prSet presAssocID="{4F4B3BA2-095A-4F49-9861-FBB88476BA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tilisateurs"/>
        </a:ext>
      </dgm:extLst>
    </dgm:pt>
    <dgm:pt modelId="{81B17ABE-796C-4F20-BC98-7C0CBBA84DE5}" type="pres">
      <dgm:prSet presAssocID="{4F4B3BA2-095A-4F49-9861-FBB88476BA02}" presName="spaceRect" presStyleCnt="0"/>
      <dgm:spPr/>
    </dgm:pt>
    <dgm:pt modelId="{9AB2898B-E515-48B4-8882-100645544023}" type="pres">
      <dgm:prSet presAssocID="{4F4B3BA2-095A-4F49-9861-FBB88476BA02}" presName="parTx" presStyleLbl="revTx" presStyleIdx="0" presStyleCnt="3">
        <dgm:presLayoutVars>
          <dgm:chMax val="0"/>
          <dgm:chPref val="0"/>
        </dgm:presLayoutVars>
      </dgm:prSet>
      <dgm:spPr/>
    </dgm:pt>
    <dgm:pt modelId="{CC59046E-8A19-4932-8DE3-8871D230BBBD}" type="pres">
      <dgm:prSet presAssocID="{F37F15CC-EF42-4B28-BFC3-86C0882DFDDE}" presName="sibTrans" presStyleCnt="0"/>
      <dgm:spPr/>
    </dgm:pt>
    <dgm:pt modelId="{32B1A41A-1F18-4ACA-B552-EE5F6C02598B}" type="pres">
      <dgm:prSet presAssocID="{C58B4B30-CDC3-4DE7-BADC-42672A25FFBC}" presName="compNode" presStyleCnt="0"/>
      <dgm:spPr/>
    </dgm:pt>
    <dgm:pt modelId="{1B23188F-375A-469C-99F6-9E62913DD1E2}" type="pres">
      <dgm:prSet presAssocID="{C58B4B30-CDC3-4DE7-BADC-42672A25FFBC}" presName="bgRect" presStyleLbl="bgShp" presStyleIdx="1" presStyleCnt="3"/>
      <dgm:spPr/>
    </dgm:pt>
    <dgm:pt modelId="{71544A28-F98A-423D-9686-7CB8976F3B2F}" type="pres">
      <dgm:prSet presAssocID="{C58B4B30-CDC3-4DE7-BADC-42672A25FF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ge"/>
        </a:ext>
      </dgm:extLst>
    </dgm:pt>
    <dgm:pt modelId="{5D66CDF2-CD65-4F67-B48F-6C109687495A}" type="pres">
      <dgm:prSet presAssocID="{C58B4B30-CDC3-4DE7-BADC-42672A25FFBC}" presName="spaceRect" presStyleCnt="0"/>
      <dgm:spPr/>
    </dgm:pt>
    <dgm:pt modelId="{47D91246-D00B-48C0-8077-67C569A106FB}" type="pres">
      <dgm:prSet presAssocID="{C58B4B30-CDC3-4DE7-BADC-42672A25FFBC}" presName="parTx" presStyleLbl="revTx" presStyleIdx="1" presStyleCnt="3">
        <dgm:presLayoutVars>
          <dgm:chMax val="0"/>
          <dgm:chPref val="0"/>
        </dgm:presLayoutVars>
      </dgm:prSet>
      <dgm:spPr/>
    </dgm:pt>
    <dgm:pt modelId="{31DF23C4-2D67-4926-A801-5AFD8FC0E457}" type="pres">
      <dgm:prSet presAssocID="{17B6CEB5-5C67-4724-A164-A0E070337404}" presName="sibTrans" presStyleCnt="0"/>
      <dgm:spPr/>
    </dgm:pt>
    <dgm:pt modelId="{F370F863-95EB-4703-BB1B-65A9B17F5FA7}" type="pres">
      <dgm:prSet presAssocID="{647C4BE3-0549-4850-B08E-76EF1925751B}" presName="compNode" presStyleCnt="0"/>
      <dgm:spPr/>
    </dgm:pt>
    <dgm:pt modelId="{C792E066-D51D-43CC-BD4A-04ABCCFD5B63}" type="pres">
      <dgm:prSet presAssocID="{647C4BE3-0549-4850-B08E-76EF1925751B}" presName="bgRect" presStyleLbl="bgShp" presStyleIdx="2" presStyleCnt="3" custLinFactNeighborX="-350" custLinFactNeighborY="-2473"/>
      <dgm:spPr/>
    </dgm:pt>
    <dgm:pt modelId="{E14DED18-AA42-4CF8-9D79-8D4AF6EF15A9}" type="pres">
      <dgm:prSet presAssocID="{647C4BE3-0549-4850-B08E-76EF192575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593ED41F-8E23-47E0-BCCA-5B91DC381C14}" type="pres">
      <dgm:prSet presAssocID="{647C4BE3-0549-4850-B08E-76EF1925751B}" presName="spaceRect" presStyleCnt="0"/>
      <dgm:spPr/>
    </dgm:pt>
    <dgm:pt modelId="{3ECE1B9C-BD3D-45B6-972C-9197C4C8924F}" type="pres">
      <dgm:prSet presAssocID="{647C4BE3-0549-4850-B08E-76EF1925751B}" presName="parTx" presStyleLbl="revTx" presStyleIdx="2" presStyleCnt="3">
        <dgm:presLayoutVars>
          <dgm:chMax val="0"/>
          <dgm:chPref val="0"/>
        </dgm:presLayoutVars>
      </dgm:prSet>
      <dgm:spPr/>
    </dgm:pt>
  </dgm:ptLst>
  <dgm:cxnLst>
    <dgm:cxn modelId="{E440340A-D6F4-4B52-A726-B1D078970CB7}" srcId="{43E1FF8C-0F78-487A-877B-A8FEFE0D1FCA}" destId="{C58B4B30-CDC3-4DE7-BADC-42672A25FFBC}" srcOrd="1" destOrd="0" parTransId="{B2985F2C-14E7-4F97-A120-2BB8FC3489D0}" sibTransId="{17B6CEB5-5C67-4724-A164-A0E070337404}"/>
    <dgm:cxn modelId="{37A3DB10-9AF8-4298-B26D-1F083911441B}" type="presOf" srcId="{43E1FF8C-0F78-487A-877B-A8FEFE0D1FCA}" destId="{2EA6E203-208A-4BB4-9E95-25548E53F23E}" srcOrd="0" destOrd="0" presId="urn:microsoft.com/office/officeart/2018/2/layout/IconVerticalSolidList"/>
    <dgm:cxn modelId="{4D499E1D-7163-48E1-A192-DFD0E3D4669E}" srcId="{43E1FF8C-0F78-487A-877B-A8FEFE0D1FCA}" destId="{647C4BE3-0549-4850-B08E-76EF1925751B}" srcOrd="2" destOrd="0" parTransId="{1839A62F-A104-4FC1-A15A-E2105E377659}" sibTransId="{40B2E299-81B5-4B37-BCF2-A2B9DEE6642F}"/>
    <dgm:cxn modelId="{A0C7181E-DA34-4C44-9268-6B1FBFF44635}" srcId="{43E1FF8C-0F78-487A-877B-A8FEFE0D1FCA}" destId="{4F4B3BA2-095A-4F49-9861-FBB88476BA02}" srcOrd="0" destOrd="0" parTransId="{B099AB73-E438-4EBC-A37A-6518167F9555}" sibTransId="{F37F15CC-EF42-4B28-BFC3-86C0882DFDDE}"/>
    <dgm:cxn modelId="{9EF8CD70-986A-4A50-B27C-BF7DF58D3749}" type="presOf" srcId="{4F4B3BA2-095A-4F49-9861-FBB88476BA02}" destId="{9AB2898B-E515-48B4-8882-100645544023}" srcOrd="0" destOrd="0" presId="urn:microsoft.com/office/officeart/2018/2/layout/IconVerticalSolidList"/>
    <dgm:cxn modelId="{9F64E992-414D-4AE4-A174-A846CE45D42D}" type="presOf" srcId="{647C4BE3-0549-4850-B08E-76EF1925751B}" destId="{3ECE1B9C-BD3D-45B6-972C-9197C4C8924F}" srcOrd="0" destOrd="0" presId="urn:microsoft.com/office/officeart/2018/2/layout/IconVerticalSolidList"/>
    <dgm:cxn modelId="{C71CB5A7-9E97-4C60-90D9-703F185869C4}" type="presOf" srcId="{C58B4B30-CDC3-4DE7-BADC-42672A25FFBC}" destId="{47D91246-D00B-48C0-8077-67C569A106FB}" srcOrd="0" destOrd="0" presId="urn:microsoft.com/office/officeart/2018/2/layout/IconVerticalSolidList"/>
    <dgm:cxn modelId="{EE36E005-3E21-435D-99C1-75DA3F282701}" type="presParOf" srcId="{2EA6E203-208A-4BB4-9E95-25548E53F23E}" destId="{00D9BDA5-650B-4454-BB33-5F354FB035DF}" srcOrd="0" destOrd="0" presId="urn:microsoft.com/office/officeart/2018/2/layout/IconVerticalSolidList"/>
    <dgm:cxn modelId="{3A0873A2-FEB6-4614-AF99-66016781DE95}" type="presParOf" srcId="{00D9BDA5-650B-4454-BB33-5F354FB035DF}" destId="{884EC5D2-3A20-4E29-9C0D-955FF4B38E21}" srcOrd="0" destOrd="0" presId="urn:microsoft.com/office/officeart/2018/2/layout/IconVerticalSolidList"/>
    <dgm:cxn modelId="{1EF2A9CD-0AD0-4732-AB8C-6175B17270C7}" type="presParOf" srcId="{00D9BDA5-650B-4454-BB33-5F354FB035DF}" destId="{6D240F0F-60CB-4B5B-8C0B-0F211C25799C}" srcOrd="1" destOrd="0" presId="urn:microsoft.com/office/officeart/2018/2/layout/IconVerticalSolidList"/>
    <dgm:cxn modelId="{62575FFE-FDDF-4CCA-A3CD-156ACFEF5940}" type="presParOf" srcId="{00D9BDA5-650B-4454-BB33-5F354FB035DF}" destId="{81B17ABE-796C-4F20-BC98-7C0CBBA84DE5}" srcOrd="2" destOrd="0" presId="urn:microsoft.com/office/officeart/2018/2/layout/IconVerticalSolidList"/>
    <dgm:cxn modelId="{DD886930-367E-43AB-A3B3-15DD02617EA8}" type="presParOf" srcId="{00D9BDA5-650B-4454-BB33-5F354FB035DF}" destId="{9AB2898B-E515-48B4-8882-100645544023}" srcOrd="3" destOrd="0" presId="urn:microsoft.com/office/officeart/2018/2/layout/IconVerticalSolidList"/>
    <dgm:cxn modelId="{40A919F0-DEAB-4284-9B17-B981EA3379AA}" type="presParOf" srcId="{2EA6E203-208A-4BB4-9E95-25548E53F23E}" destId="{CC59046E-8A19-4932-8DE3-8871D230BBBD}" srcOrd="1" destOrd="0" presId="urn:microsoft.com/office/officeart/2018/2/layout/IconVerticalSolidList"/>
    <dgm:cxn modelId="{7E2D7E92-4A85-4F22-8365-5370E237AEE1}" type="presParOf" srcId="{2EA6E203-208A-4BB4-9E95-25548E53F23E}" destId="{32B1A41A-1F18-4ACA-B552-EE5F6C02598B}" srcOrd="2" destOrd="0" presId="urn:microsoft.com/office/officeart/2018/2/layout/IconVerticalSolidList"/>
    <dgm:cxn modelId="{9D111FB5-D1C9-40BF-9AD3-8CA7D42B840F}" type="presParOf" srcId="{32B1A41A-1F18-4ACA-B552-EE5F6C02598B}" destId="{1B23188F-375A-469C-99F6-9E62913DD1E2}" srcOrd="0" destOrd="0" presId="urn:microsoft.com/office/officeart/2018/2/layout/IconVerticalSolidList"/>
    <dgm:cxn modelId="{A580900F-F2D2-469F-985A-BE03A4CA296F}" type="presParOf" srcId="{32B1A41A-1F18-4ACA-B552-EE5F6C02598B}" destId="{71544A28-F98A-423D-9686-7CB8976F3B2F}" srcOrd="1" destOrd="0" presId="urn:microsoft.com/office/officeart/2018/2/layout/IconVerticalSolidList"/>
    <dgm:cxn modelId="{CC44D975-30E2-4990-8562-25B4EE330A73}" type="presParOf" srcId="{32B1A41A-1F18-4ACA-B552-EE5F6C02598B}" destId="{5D66CDF2-CD65-4F67-B48F-6C109687495A}" srcOrd="2" destOrd="0" presId="urn:microsoft.com/office/officeart/2018/2/layout/IconVerticalSolidList"/>
    <dgm:cxn modelId="{7FA35C51-7574-4BC7-B037-B49E0BEA19CA}" type="presParOf" srcId="{32B1A41A-1F18-4ACA-B552-EE5F6C02598B}" destId="{47D91246-D00B-48C0-8077-67C569A106FB}" srcOrd="3" destOrd="0" presId="urn:microsoft.com/office/officeart/2018/2/layout/IconVerticalSolidList"/>
    <dgm:cxn modelId="{5E3AFCC1-CE38-4D37-8110-E351A2B66BEA}" type="presParOf" srcId="{2EA6E203-208A-4BB4-9E95-25548E53F23E}" destId="{31DF23C4-2D67-4926-A801-5AFD8FC0E457}" srcOrd="3" destOrd="0" presId="urn:microsoft.com/office/officeart/2018/2/layout/IconVerticalSolidList"/>
    <dgm:cxn modelId="{695FCBD0-57BC-49F2-9F8B-7A90C6232B49}" type="presParOf" srcId="{2EA6E203-208A-4BB4-9E95-25548E53F23E}" destId="{F370F863-95EB-4703-BB1B-65A9B17F5FA7}" srcOrd="4" destOrd="0" presId="urn:microsoft.com/office/officeart/2018/2/layout/IconVerticalSolidList"/>
    <dgm:cxn modelId="{F25D9C72-086B-4162-8958-0F5DAEBD5153}" type="presParOf" srcId="{F370F863-95EB-4703-BB1B-65A9B17F5FA7}" destId="{C792E066-D51D-43CC-BD4A-04ABCCFD5B63}" srcOrd="0" destOrd="0" presId="urn:microsoft.com/office/officeart/2018/2/layout/IconVerticalSolidList"/>
    <dgm:cxn modelId="{CA9A821D-D36C-4919-8ACC-C3305260C02C}" type="presParOf" srcId="{F370F863-95EB-4703-BB1B-65A9B17F5FA7}" destId="{E14DED18-AA42-4CF8-9D79-8D4AF6EF15A9}" srcOrd="1" destOrd="0" presId="urn:microsoft.com/office/officeart/2018/2/layout/IconVerticalSolidList"/>
    <dgm:cxn modelId="{ACBB6108-0181-41D6-A9BB-210C9457D929}" type="presParOf" srcId="{F370F863-95EB-4703-BB1B-65A9B17F5FA7}" destId="{593ED41F-8E23-47E0-BCCA-5B91DC381C14}" srcOrd="2" destOrd="0" presId="urn:microsoft.com/office/officeart/2018/2/layout/IconVerticalSolidList"/>
    <dgm:cxn modelId="{93AF1035-D8F7-4259-B207-29D43AC56231}" type="presParOf" srcId="{F370F863-95EB-4703-BB1B-65A9B17F5FA7}" destId="{3ECE1B9C-BD3D-45B6-972C-9197C4C8924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74DBF9-0179-4E9B-B1D1-E9430B69B2E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AD44C5F-2224-4E36-AD4E-9D3427BCCEBC}">
      <dgm:prSet/>
      <dgm:spPr/>
      <dgm:t>
        <a:bodyPr/>
        <a:lstStyle/>
        <a:p>
          <a:r>
            <a:rPr lang="fr-FR"/>
            <a:t>Tension entre droits  des paysan∙ne∙s et droits de propriété intellectuelle</a:t>
          </a:r>
          <a:endParaRPr lang="en-US"/>
        </a:p>
      </dgm:t>
    </dgm:pt>
    <dgm:pt modelId="{B84C2062-585C-416A-BF46-1D73A94A4745}" type="parTrans" cxnId="{974F3448-5379-41BC-A4BB-13851790AF8D}">
      <dgm:prSet/>
      <dgm:spPr/>
      <dgm:t>
        <a:bodyPr/>
        <a:lstStyle/>
        <a:p>
          <a:endParaRPr lang="en-US"/>
        </a:p>
      </dgm:t>
    </dgm:pt>
    <dgm:pt modelId="{8CB51D3D-D752-4305-8197-3310874AE30A}" type="sibTrans" cxnId="{974F3448-5379-41BC-A4BB-13851790AF8D}">
      <dgm:prSet/>
      <dgm:spPr/>
      <dgm:t>
        <a:bodyPr/>
        <a:lstStyle/>
        <a:p>
          <a:endParaRPr lang="en-US"/>
        </a:p>
      </dgm:t>
    </dgm:pt>
    <dgm:pt modelId="{86015F09-537C-49DB-B17B-8783A3834516}">
      <dgm:prSet/>
      <dgm:spPr/>
      <dgm:t>
        <a:bodyPr/>
        <a:lstStyle/>
        <a:p>
          <a:r>
            <a:rPr lang="fr-FR" dirty="0"/>
            <a:t>Concentration du marché et dépendance économique</a:t>
          </a:r>
          <a:endParaRPr lang="en-US" dirty="0"/>
        </a:p>
      </dgm:t>
    </dgm:pt>
    <dgm:pt modelId="{69B56451-50B0-4905-8C8C-29F605F335C7}" type="parTrans" cxnId="{77FCA007-543B-4011-B3BA-10F6B84965C2}">
      <dgm:prSet/>
      <dgm:spPr/>
      <dgm:t>
        <a:bodyPr/>
        <a:lstStyle/>
        <a:p>
          <a:endParaRPr lang="en-US"/>
        </a:p>
      </dgm:t>
    </dgm:pt>
    <dgm:pt modelId="{B5F2D2DB-C97A-4DFB-8CA1-AA7907B518AD}" type="sibTrans" cxnId="{77FCA007-543B-4011-B3BA-10F6B84965C2}">
      <dgm:prSet/>
      <dgm:spPr/>
      <dgm:t>
        <a:bodyPr/>
        <a:lstStyle/>
        <a:p>
          <a:endParaRPr lang="en-US"/>
        </a:p>
      </dgm:t>
    </dgm:pt>
    <dgm:pt modelId="{5218B2D7-DB57-4EA6-AD96-C628D21326F6}">
      <dgm:prSet/>
      <dgm:spPr/>
      <dgm:t>
        <a:bodyPr/>
        <a:lstStyle/>
        <a:p>
          <a:r>
            <a:rPr lang="fr-FR"/>
            <a:t>Faible reconnaissance institutionnelle des semences paysannes</a:t>
          </a:r>
          <a:endParaRPr lang="en-US"/>
        </a:p>
      </dgm:t>
    </dgm:pt>
    <dgm:pt modelId="{D5734B80-853A-4FCF-8984-D45A36B188A4}" type="parTrans" cxnId="{67E97B57-078C-4B96-BD27-D10926719B54}">
      <dgm:prSet/>
      <dgm:spPr/>
      <dgm:t>
        <a:bodyPr/>
        <a:lstStyle/>
        <a:p>
          <a:endParaRPr lang="en-US"/>
        </a:p>
      </dgm:t>
    </dgm:pt>
    <dgm:pt modelId="{1970A271-90E2-450A-95FD-1F7EE3E40A4D}" type="sibTrans" cxnId="{67E97B57-078C-4B96-BD27-D10926719B54}">
      <dgm:prSet/>
      <dgm:spPr/>
      <dgm:t>
        <a:bodyPr/>
        <a:lstStyle/>
        <a:p>
          <a:endParaRPr lang="en-US"/>
        </a:p>
      </dgm:t>
    </dgm:pt>
    <dgm:pt modelId="{DEB85D8F-D0F6-4EE4-80DD-412B98E1F3A5}">
      <dgm:prSet/>
      <dgm:spPr/>
      <dgm:t>
        <a:bodyPr/>
        <a:lstStyle/>
        <a:p>
          <a:r>
            <a:rPr lang="fr-FR"/>
            <a:t>Pressions environnementales et érosion de la biodiversité</a:t>
          </a:r>
          <a:endParaRPr lang="en-US"/>
        </a:p>
      </dgm:t>
    </dgm:pt>
    <dgm:pt modelId="{6341A8B9-3F7F-4F74-BF2B-9CD65E7FE6F0}" type="parTrans" cxnId="{B999D30E-AE56-45AA-81FA-3205990FDBDC}">
      <dgm:prSet/>
      <dgm:spPr/>
      <dgm:t>
        <a:bodyPr/>
        <a:lstStyle/>
        <a:p>
          <a:endParaRPr lang="en-US"/>
        </a:p>
      </dgm:t>
    </dgm:pt>
    <dgm:pt modelId="{9F729FAC-D4D1-455E-BE72-17C3F84C8F4F}" type="sibTrans" cxnId="{B999D30E-AE56-45AA-81FA-3205990FDBDC}">
      <dgm:prSet/>
      <dgm:spPr/>
      <dgm:t>
        <a:bodyPr/>
        <a:lstStyle/>
        <a:p>
          <a:endParaRPr lang="en-US"/>
        </a:p>
      </dgm:t>
    </dgm:pt>
    <dgm:pt modelId="{E5ABA21B-EE6D-45A5-A310-80F71856E87B}">
      <dgm:prSet/>
      <dgm:spPr/>
      <dgm:t>
        <a:bodyPr/>
        <a:lstStyle/>
        <a:p>
          <a:r>
            <a:rPr lang="fr-FR"/>
            <a:t>Accès limité aux ressources et aux savoirs-faire</a:t>
          </a:r>
          <a:endParaRPr lang="en-US"/>
        </a:p>
      </dgm:t>
    </dgm:pt>
    <dgm:pt modelId="{9E703D39-109D-4399-8773-B228C2FA3CA9}" type="parTrans" cxnId="{1FD5556F-4981-477E-9206-ACA76B05D21D}">
      <dgm:prSet/>
      <dgm:spPr/>
      <dgm:t>
        <a:bodyPr/>
        <a:lstStyle/>
        <a:p>
          <a:endParaRPr lang="en-US"/>
        </a:p>
      </dgm:t>
    </dgm:pt>
    <dgm:pt modelId="{86FDD0E5-1B84-43E3-A593-BA471904DF86}" type="sibTrans" cxnId="{1FD5556F-4981-477E-9206-ACA76B05D21D}">
      <dgm:prSet/>
      <dgm:spPr/>
      <dgm:t>
        <a:bodyPr/>
        <a:lstStyle/>
        <a:p>
          <a:endParaRPr lang="en-US"/>
        </a:p>
      </dgm:t>
    </dgm:pt>
    <dgm:pt modelId="{6B68DD74-0C06-4F6E-A9FD-5A87B3C69408}">
      <dgm:prSet/>
      <dgm:spPr/>
      <dgm:t>
        <a:bodyPr/>
        <a:lstStyle/>
        <a:p>
          <a:r>
            <a:rPr lang="fr-FR" dirty="0"/>
            <a:t>Manque de volonté politique et de mise en œuvre concrète</a:t>
          </a:r>
          <a:endParaRPr lang="en-US" dirty="0"/>
        </a:p>
      </dgm:t>
    </dgm:pt>
    <dgm:pt modelId="{A7BD72FF-9D04-4948-AE51-4BE3F84A6492}" type="parTrans" cxnId="{2FD0999F-0B74-4090-A3F8-4C2F2CF765EC}">
      <dgm:prSet/>
      <dgm:spPr/>
      <dgm:t>
        <a:bodyPr/>
        <a:lstStyle/>
        <a:p>
          <a:endParaRPr lang="en-US"/>
        </a:p>
      </dgm:t>
    </dgm:pt>
    <dgm:pt modelId="{284189F0-612E-40AF-8C67-FBC4BAFAFFDA}" type="sibTrans" cxnId="{2FD0999F-0B74-4090-A3F8-4C2F2CF765EC}">
      <dgm:prSet/>
      <dgm:spPr/>
      <dgm:t>
        <a:bodyPr/>
        <a:lstStyle/>
        <a:p>
          <a:endParaRPr lang="en-US"/>
        </a:p>
      </dgm:t>
    </dgm:pt>
    <dgm:pt modelId="{866FF990-E574-4959-AB65-FFE70D0B4F74}" type="pres">
      <dgm:prSet presAssocID="{3274DBF9-0179-4E9B-B1D1-E9430B69B2EE}" presName="diagram" presStyleCnt="0">
        <dgm:presLayoutVars>
          <dgm:dir/>
          <dgm:resizeHandles val="exact"/>
        </dgm:presLayoutVars>
      </dgm:prSet>
      <dgm:spPr/>
    </dgm:pt>
    <dgm:pt modelId="{2EDB1C2A-CF6D-4404-9EBF-6234EE6AA805}" type="pres">
      <dgm:prSet presAssocID="{0AD44C5F-2224-4E36-AD4E-9D3427BCCEBC}" presName="node" presStyleLbl="node1" presStyleIdx="0" presStyleCnt="6">
        <dgm:presLayoutVars>
          <dgm:bulletEnabled val="1"/>
        </dgm:presLayoutVars>
      </dgm:prSet>
      <dgm:spPr/>
    </dgm:pt>
    <dgm:pt modelId="{CA40EB95-4647-4CFE-A936-B61ECEA30477}" type="pres">
      <dgm:prSet presAssocID="{8CB51D3D-D752-4305-8197-3310874AE30A}" presName="sibTrans" presStyleCnt="0"/>
      <dgm:spPr/>
    </dgm:pt>
    <dgm:pt modelId="{49278B9E-CE2A-46D6-A1F0-3DA517062452}" type="pres">
      <dgm:prSet presAssocID="{86015F09-537C-49DB-B17B-8783A3834516}" presName="node" presStyleLbl="node1" presStyleIdx="1" presStyleCnt="6">
        <dgm:presLayoutVars>
          <dgm:bulletEnabled val="1"/>
        </dgm:presLayoutVars>
      </dgm:prSet>
      <dgm:spPr/>
    </dgm:pt>
    <dgm:pt modelId="{6B8EFC08-0718-4609-B847-D3BBC8E8F691}" type="pres">
      <dgm:prSet presAssocID="{B5F2D2DB-C97A-4DFB-8CA1-AA7907B518AD}" presName="sibTrans" presStyleCnt="0"/>
      <dgm:spPr/>
    </dgm:pt>
    <dgm:pt modelId="{BDC88BF6-64A0-4446-ACAB-CA6C6DADF6EC}" type="pres">
      <dgm:prSet presAssocID="{5218B2D7-DB57-4EA6-AD96-C628D21326F6}" presName="node" presStyleLbl="node1" presStyleIdx="2" presStyleCnt="6">
        <dgm:presLayoutVars>
          <dgm:bulletEnabled val="1"/>
        </dgm:presLayoutVars>
      </dgm:prSet>
      <dgm:spPr/>
    </dgm:pt>
    <dgm:pt modelId="{06FDFC80-1302-42C3-8F56-C8268AF56500}" type="pres">
      <dgm:prSet presAssocID="{1970A271-90E2-450A-95FD-1F7EE3E40A4D}" presName="sibTrans" presStyleCnt="0"/>
      <dgm:spPr/>
    </dgm:pt>
    <dgm:pt modelId="{2622B8F8-687D-476B-A117-BF07342F48A4}" type="pres">
      <dgm:prSet presAssocID="{DEB85D8F-D0F6-4EE4-80DD-412B98E1F3A5}" presName="node" presStyleLbl="node1" presStyleIdx="3" presStyleCnt="6">
        <dgm:presLayoutVars>
          <dgm:bulletEnabled val="1"/>
        </dgm:presLayoutVars>
      </dgm:prSet>
      <dgm:spPr/>
    </dgm:pt>
    <dgm:pt modelId="{0E6221B5-FC29-464B-AD8F-97095B84DC7F}" type="pres">
      <dgm:prSet presAssocID="{9F729FAC-D4D1-455E-BE72-17C3F84C8F4F}" presName="sibTrans" presStyleCnt="0"/>
      <dgm:spPr/>
    </dgm:pt>
    <dgm:pt modelId="{90513704-9929-425C-B9F0-874F27658A57}" type="pres">
      <dgm:prSet presAssocID="{E5ABA21B-EE6D-45A5-A310-80F71856E87B}" presName="node" presStyleLbl="node1" presStyleIdx="4" presStyleCnt="6">
        <dgm:presLayoutVars>
          <dgm:bulletEnabled val="1"/>
        </dgm:presLayoutVars>
      </dgm:prSet>
      <dgm:spPr/>
    </dgm:pt>
    <dgm:pt modelId="{533B264A-EAEC-4C66-B024-3014E0074A18}" type="pres">
      <dgm:prSet presAssocID="{86FDD0E5-1B84-43E3-A593-BA471904DF86}" presName="sibTrans" presStyleCnt="0"/>
      <dgm:spPr/>
    </dgm:pt>
    <dgm:pt modelId="{F87A4889-A51D-43C4-B87E-C83A7A9622CB}" type="pres">
      <dgm:prSet presAssocID="{6B68DD74-0C06-4F6E-A9FD-5A87B3C69408}" presName="node" presStyleLbl="node1" presStyleIdx="5" presStyleCnt="6">
        <dgm:presLayoutVars>
          <dgm:bulletEnabled val="1"/>
        </dgm:presLayoutVars>
      </dgm:prSet>
      <dgm:spPr/>
    </dgm:pt>
  </dgm:ptLst>
  <dgm:cxnLst>
    <dgm:cxn modelId="{77FCA007-543B-4011-B3BA-10F6B84965C2}" srcId="{3274DBF9-0179-4E9B-B1D1-E9430B69B2EE}" destId="{86015F09-537C-49DB-B17B-8783A3834516}" srcOrd="1" destOrd="0" parTransId="{69B56451-50B0-4905-8C8C-29F605F335C7}" sibTransId="{B5F2D2DB-C97A-4DFB-8CA1-AA7907B518AD}"/>
    <dgm:cxn modelId="{7A9B8708-25D4-499D-A748-C2D2528BD9DD}" type="presOf" srcId="{5218B2D7-DB57-4EA6-AD96-C628D21326F6}" destId="{BDC88BF6-64A0-4446-ACAB-CA6C6DADF6EC}" srcOrd="0" destOrd="0" presId="urn:microsoft.com/office/officeart/2005/8/layout/default"/>
    <dgm:cxn modelId="{B999D30E-AE56-45AA-81FA-3205990FDBDC}" srcId="{3274DBF9-0179-4E9B-B1D1-E9430B69B2EE}" destId="{DEB85D8F-D0F6-4EE4-80DD-412B98E1F3A5}" srcOrd="3" destOrd="0" parTransId="{6341A8B9-3F7F-4F74-BF2B-9CD65E7FE6F0}" sibTransId="{9F729FAC-D4D1-455E-BE72-17C3F84C8F4F}"/>
    <dgm:cxn modelId="{D2BFFF15-3425-49E8-8917-FE22A776A62C}" type="presOf" srcId="{86015F09-537C-49DB-B17B-8783A3834516}" destId="{49278B9E-CE2A-46D6-A1F0-3DA517062452}" srcOrd="0" destOrd="0" presId="urn:microsoft.com/office/officeart/2005/8/layout/default"/>
    <dgm:cxn modelId="{58B8562C-1448-447C-927E-C54A88986F15}" type="presOf" srcId="{DEB85D8F-D0F6-4EE4-80DD-412B98E1F3A5}" destId="{2622B8F8-687D-476B-A117-BF07342F48A4}" srcOrd="0" destOrd="0" presId="urn:microsoft.com/office/officeart/2005/8/layout/default"/>
    <dgm:cxn modelId="{87F44D3B-D494-45C3-92CE-05B12FCF95D2}" type="presOf" srcId="{E5ABA21B-EE6D-45A5-A310-80F71856E87B}" destId="{90513704-9929-425C-B9F0-874F27658A57}" srcOrd="0" destOrd="0" presId="urn:microsoft.com/office/officeart/2005/8/layout/default"/>
    <dgm:cxn modelId="{974F3448-5379-41BC-A4BB-13851790AF8D}" srcId="{3274DBF9-0179-4E9B-B1D1-E9430B69B2EE}" destId="{0AD44C5F-2224-4E36-AD4E-9D3427BCCEBC}" srcOrd="0" destOrd="0" parTransId="{B84C2062-585C-416A-BF46-1D73A94A4745}" sibTransId="{8CB51D3D-D752-4305-8197-3310874AE30A}"/>
    <dgm:cxn modelId="{1FD5556F-4981-477E-9206-ACA76B05D21D}" srcId="{3274DBF9-0179-4E9B-B1D1-E9430B69B2EE}" destId="{E5ABA21B-EE6D-45A5-A310-80F71856E87B}" srcOrd="4" destOrd="0" parTransId="{9E703D39-109D-4399-8773-B228C2FA3CA9}" sibTransId="{86FDD0E5-1B84-43E3-A593-BA471904DF86}"/>
    <dgm:cxn modelId="{35DD1C73-2261-4EFF-A1DE-C48A2AFF9B2A}" type="presOf" srcId="{3274DBF9-0179-4E9B-B1D1-E9430B69B2EE}" destId="{866FF990-E574-4959-AB65-FFE70D0B4F74}" srcOrd="0" destOrd="0" presId="urn:microsoft.com/office/officeart/2005/8/layout/default"/>
    <dgm:cxn modelId="{CF679075-1361-4802-A9CB-698760146370}" type="presOf" srcId="{6B68DD74-0C06-4F6E-A9FD-5A87B3C69408}" destId="{F87A4889-A51D-43C4-B87E-C83A7A9622CB}" srcOrd="0" destOrd="0" presId="urn:microsoft.com/office/officeart/2005/8/layout/default"/>
    <dgm:cxn modelId="{67E97B57-078C-4B96-BD27-D10926719B54}" srcId="{3274DBF9-0179-4E9B-B1D1-E9430B69B2EE}" destId="{5218B2D7-DB57-4EA6-AD96-C628D21326F6}" srcOrd="2" destOrd="0" parTransId="{D5734B80-853A-4FCF-8984-D45A36B188A4}" sibTransId="{1970A271-90E2-450A-95FD-1F7EE3E40A4D}"/>
    <dgm:cxn modelId="{2FD0999F-0B74-4090-A3F8-4C2F2CF765EC}" srcId="{3274DBF9-0179-4E9B-B1D1-E9430B69B2EE}" destId="{6B68DD74-0C06-4F6E-A9FD-5A87B3C69408}" srcOrd="5" destOrd="0" parTransId="{A7BD72FF-9D04-4948-AE51-4BE3F84A6492}" sibTransId="{284189F0-612E-40AF-8C67-FBC4BAFAFFDA}"/>
    <dgm:cxn modelId="{F780FCC1-1CF0-40B5-A92E-4C3744DAC342}" type="presOf" srcId="{0AD44C5F-2224-4E36-AD4E-9D3427BCCEBC}" destId="{2EDB1C2A-CF6D-4404-9EBF-6234EE6AA805}" srcOrd="0" destOrd="0" presId="urn:microsoft.com/office/officeart/2005/8/layout/default"/>
    <dgm:cxn modelId="{9BF8C050-5A48-4A8F-B842-D41E8137A745}" type="presParOf" srcId="{866FF990-E574-4959-AB65-FFE70D0B4F74}" destId="{2EDB1C2A-CF6D-4404-9EBF-6234EE6AA805}" srcOrd="0" destOrd="0" presId="urn:microsoft.com/office/officeart/2005/8/layout/default"/>
    <dgm:cxn modelId="{8577BF8A-26B8-47A3-B838-ADD81730326A}" type="presParOf" srcId="{866FF990-E574-4959-AB65-FFE70D0B4F74}" destId="{CA40EB95-4647-4CFE-A936-B61ECEA30477}" srcOrd="1" destOrd="0" presId="urn:microsoft.com/office/officeart/2005/8/layout/default"/>
    <dgm:cxn modelId="{6BADD617-F4BE-4FA2-BF3A-5057B6D12753}" type="presParOf" srcId="{866FF990-E574-4959-AB65-FFE70D0B4F74}" destId="{49278B9E-CE2A-46D6-A1F0-3DA517062452}" srcOrd="2" destOrd="0" presId="urn:microsoft.com/office/officeart/2005/8/layout/default"/>
    <dgm:cxn modelId="{E2010226-4CA8-4E7F-B3D2-D4E6627B2E31}" type="presParOf" srcId="{866FF990-E574-4959-AB65-FFE70D0B4F74}" destId="{6B8EFC08-0718-4609-B847-D3BBC8E8F691}" srcOrd="3" destOrd="0" presId="urn:microsoft.com/office/officeart/2005/8/layout/default"/>
    <dgm:cxn modelId="{4C8E057D-E787-4871-A707-8FEEA250A551}" type="presParOf" srcId="{866FF990-E574-4959-AB65-FFE70D0B4F74}" destId="{BDC88BF6-64A0-4446-ACAB-CA6C6DADF6EC}" srcOrd="4" destOrd="0" presId="urn:microsoft.com/office/officeart/2005/8/layout/default"/>
    <dgm:cxn modelId="{B16DF17A-96B7-42E3-90C6-FD5A5E8F82F6}" type="presParOf" srcId="{866FF990-E574-4959-AB65-FFE70D0B4F74}" destId="{06FDFC80-1302-42C3-8F56-C8268AF56500}" srcOrd="5" destOrd="0" presId="urn:microsoft.com/office/officeart/2005/8/layout/default"/>
    <dgm:cxn modelId="{1E6CF79F-D5A0-468F-A9D0-E2ECA07A87F4}" type="presParOf" srcId="{866FF990-E574-4959-AB65-FFE70D0B4F74}" destId="{2622B8F8-687D-476B-A117-BF07342F48A4}" srcOrd="6" destOrd="0" presId="urn:microsoft.com/office/officeart/2005/8/layout/default"/>
    <dgm:cxn modelId="{F1DE27D9-5F2C-4E0B-A201-907ECFCEC754}" type="presParOf" srcId="{866FF990-E574-4959-AB65-FFE70D0B4F74}" destId="{0E6221B5-FC29-464B-AD8F-97095B84DC7F}" srcOrd="7" destOrd="0" presId="urn:microsoft.com/office/officeart/2005/8/layout/default"/>
    <dgm:cxn modelId="{DB8080B8-5F7B-41F9-9435-29CE2A221C2D}" type="presParOf" srcId="{866FF990-E574-4959-AB65-FFE70D0B4F74}" destId="{90513704-9929-425C-B9F0-874F27658A57}" srcOrd="8" destOrd="0" presId="urn:microsoft.com/office/officeart/2005/8/layout/default"/>
    <dgm:cxn modelId="{2DA04535-B8F5-4329-A155-6923483C7B46}" type="presParOf" srcId="{866FF990-E574-4959-AB65-FFE70D0B4F74}" destId="{533B264A-EAEC-4C66-B024-3014E0074A18}" srcOrd="9" destOrd="0" presId="urn:microsoft.com/office/officeart/2005/8/layout/default"/>
    <dgm:cxn modelId="{B291E787-36AF-433E-B47E-6577A7EA70B3}" type="presParOf" srcId="{866FF990-E574-4959-AB65-FFE70D0B4F74}" destId="{F87A4889-A51D-43C4-B87E-C83A7A9622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F210FF-86E6-4A30-A191-5D377B698555}"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D215F34B-EC2D-40E9-96CA-15F256C746AE}">
      <dgm:prSet/>
      <dgm:spPr/>
      <dgm:t>
        <a:bodyPr/>
        <a:lstStyle/>
        <a:p>
          <a:r>
            <a:rPr lang="fr-FR" b="0" i="0" baseline="0" dirty="0"/>
            <a:t>UPOV91 : interdit la réutilisation, l’échange et le don de semences</a:t>
          </a:r>
          <a:endParaRPr lang="en-US" dirty="0"/>
        </a:p>
      </dgm:t>
    </dgm:pt>
    <dgm:pt modelId="{630C3A7C-A56B-4728-8463-78787199D506}" type="parTrans" cxnId="{5C98F096-B6D2-4A15-8AC9-309B55F49DBB}">
      <dgm:prSet/>
      <dgm:spPr/>
      <dgm:t>
        <a:bodyPr/>
        <a:lstStyle/>
        <a:p>
          <a:endParaRPr lang="en-US"/>
        </a:p>
      </dgm:t>
    </dgm:pt>
    <dgm:pt modelId="{60902871-CF97-4F6B-9BC4-00AF1C79E67D}" type="sibTrans" cxnId="{5C98F096-B6D2-4A15-8AC9-309B55F49DBB}">
      <dgm:prSet/>
      <dgm:spPr/>
      <dgm:t>
        <a:bodyPr/>
        <a:lstStyle/>
        <a:p>
          <a:endParaRPr lang="en-US"/>
        </a:p>
      </dgm:t>
    </dgm:pt>
    <dgm:pt modelId="{78D9FF9D-8349-4CE2-A59B-8D18D5FCAF91}">
      <dgm:prSet/>
      <dgm:spPr/>
      <dgm:t>
        <a:bodyPr/>
        <a:lstStyle/>
        <a:p>
          <a:r>
            <a:rPr lang="fr-FR" b="0" i="0" baseline="0" dirty="0"/>
            <a:t>Lois nationales : contrôlent la mise sur le marché des semences</a:t>
          </a:r>
          <a:endParaRPr lang="en-US" dirty="0"/>
        </a:p>
      </dgm:t>
    </dgm:pt>
    <dgm:pt modelId="{586F5D11-0CEA-4235-B932-76EF5A9C13BF}" type="parTrans" cxnId="{8CF49956-9453-42A2-A09A-679FCAF11772}">
      <dgm:prSet/>
      <dgm:spPr/>
      <dgm:t>
        <a:bodyPr/>
        <a:lstStyle/>
        <a:p>
          <a:endParaRPr lang="en-US"/>
        </a:p>
      </dgm:t>
    </dgm:pt>
    <dgm:pt modelId="{F2FDF8B0-C14D-4190-9955-3D42AF708DA6}" type="sibTrans" cxnId="{8CF49956-9453-42A2-A09A-679FCAF11772}">
      <dgm:prSet/>
      <dgm:spPr/>
      <dgm:t>
        <a:bodyPr/>
        <a:lstStyle/>
        <a:p>
          <a:endParaRPr lang="en-US"/>
        </a:p>
      </dgm:t>
    </dgm:pt>
    <dgm:pt modelId="{E65DD0D4-651E-4EE4-8FD4-2368432DDF49}">
      <dgm:prSet/>
      <dgm:spPr/>
      <dgm:t>
        <a:bodyPr/>
        <a:lstStyle/>
        <a:p>
          <a:r>
            <a:rPr lang="fr-FR" b="0" i="0" baseline="0" dirty="0"/>
            <a:t>Pays du Sud : adoption de lois plus strictes + essor des OGM</a:t>
          </a:r>
          <a:endParaRPr lang="en-US" dirty="0"/>
        </a:p>
      </dgm:t>
    </dgm:pt>
    <dgm:pt modelId="{9EBE2148-D9C7-4341-A747-6285DB85C828}" type="parTrans" cxnId="{A4CFBB34-70B7-448A-82AC-CF18578F4517}">
      <dgm:prSet/>
      <dgm:spPr/>
      <dgm:t>
        <a:bodyPr/>
        <a:lstStyle/>
        <a:p>
          <a:endParaRPr lang="en-US"/>
        </a:p>
      </dgm:t>
    </dgm:pt>
    <dgm:pt modelId="{DA1A9D30-F3EA-43BD-9399-EE2F2591B027}" type="sibTrans" cxnId="{A4CFBB34-70B7-448A-82AC-CF18578F4517}">
      <dgm:prSet/>
      <dgm:spPr/>
      <dgm:t>
        <a:bodyPr/>
        <a:lstStyle/>
        <a:p>
          <a:endParaRPr lang="en-US"/>
        </a:p>
      </dgm:t>
    </dgm:pt>
    <dgm:pt modelId="{D8C4B307-23CF-429C-9939-DE3BE26E20CF}">
      <dgm:prSet/>
      <dgm:spPr/>
      <dgm:t>
        <a:bodyPr/>
        <a:lstStyle/>
        <a:p>
          <a:r>
            <a:rPr lang="fr-FR" b="0" i="0" baseline="0" dirty="0" err="1"/>
            <a:t>Paysan·ne·s</a:t>
          </a:r>
          <a:r>
            <a:rPr lang="fr-FR" b="0" i="0" baseline="0" dirty="0"/>
            <a:t> : peu de pouvoir dans les décisions</a:t>
          </a:r>
          <a:endParaRPr lang="en-US" dirty="0"/>
        </a:p>
      </dgm:t>
    </dgm:pt>
    <dgm:pt modelId="{FDAC1142-B1D7-4FFD-A469-8B33B71B34AD}" type="parTrans" cxnId="{6AC65275-7A58-4B2A-B31E-1D288F8A61DC}">
      <dgm:prSet/>
      <dgm:spPr/>
      <dgm:t>
        <a:bodyPr/>
        <a:lstStyle/>
        <a:p>
          <a:endParaRPr lang="en-US"/>
        </a:p>
      </dgm:t>
    </dgm:pt>
    <dgm:pt modelId="{C22FD572-E77C-4BA3-9338-35C6DABF921A}" type="sibTrans" cxnId="{6AC65275-7A58-4B2A-B31E-1D288F8A61DC}">
      <dgm:prSet/>
      <dgm:spPr/>
      <dgm:t>
        <a:bodyPr/>
        <a:lstStyle/>
        <a:p>
          <a:endParaRPr lang="en-US"/>
        </a:p>
      </dgm:t>
    </dgm:pt>
    <dgm:pt modelId="{6496144C-57A1-49BB-987F-11231F9BA7ED}">
      <dgm:prSet/>
      <dgm:spPr/>
      <dgm:t>
        <a:bodyPr/>
        <a:lstStyle/>
        <a:p>
          <a:r>
            <a:rPr lang="fr-FR" b="0" i="0" baseline="0" dirty="0"/>
            <a:t>Risques : criminalisation et non-respect des droits internationaux (UNDROP, CBD, ITPGRFA)</a:t>
          </a:r>
          <a:endParaRPr lang="en-US" dirty="0"/>
        </a:p>
      </dgm:t>
    </dgm:pt>
    <dgm:pt modelId="{66032E96-918E-4542-AF4D-B5A9AFB94BE8}" type="parTrans" cxnId="{94C034A0-2F5E-401B-B216-02FAADB0678C}">
      <dgm:prSet/>
      <dgm:spPr/>
      <dgm:t>
        <a:bodyPr/>
        <a:lstStyle/>
        <a:p>
          <a:endParaRPr lang="en-US"/>
        </a:p>
      </dgm:t>
    </dgm:pt>
    <dgm:pt modelId="{244F04BB-4586-48BD-AFBF-C064ECEA2B68}" type="sibTrans" cxnId="{94C034A0-2F5E-401B-B216-02FAADB0678C}">
      <dgm:prSet/>
      <dgm:spPr/>
      <dgm:t>
        <a:bodyPr/>
        <a:lstStyle/>
        <a:p>
          <a:endParaRPr lang="en-US"/>
        </a:p>
      </dgm:t>
    </dgm:pt>
    <dgm:pt modelId="{17C2F4FD-3D74-4E51-8511-298EB2C3AC2D}">
      <dgm:prSet/>
      <dgm:spPr/>
      <dgm:t>
        <a:bodyPr/>
        <a:lstStyle/>
        <a:p>
          <a:r>
            <a:rPr lang="de-CH" b="0" i="0" baseline="0"/>
            <a:t>Criminalisation </a:t>
          </a:r>
          <a:endParaRPr lang="en-US"/>
        </a:p>
      </dgm:t>
    </dgm:pt>
    <dgm:pt modelId="{D20C58D9-42F4-4D30-AD87-3A7093CE0E9D}" type="parTrans" cxnId="{C9D6EB81-64DE-43F9-B230-1113DA2ED769}">
      <dgm:prSet/>
      <dgm:spPr/>
      <dgm:t>
        <a:bodyPr/>
        <a:lstStyle/>
        <a:p>
          <a:endParaRPr lang="en-US"/>
        </a:p>
      </dgm:t>
    </dgm:pt>
    <dgm:pt modelId="{D553B2F4-F450-4A35-A1FC-CA0B1048988D}" type="sibTrans" cxnId="{C9D6EB81-64DE-43F9-B230-1113DA2ED769}">
      <dgm:prSet/>
      <dgm:spPr/>
      <dgm:t>
        <a:bodyPr/>
        <a:lstStyle/>
        <a:p>
          <a:endParaRPr lang="en-US"/>
        </a:p>
      </dgm:t>
    </dgm:pt>
    <dgm:pt modelId="{39E37340-051D-4E2F-93D1-D0EEFD73B6BC}" type="pres">
      <dgm:prSet presAssocID="{07F210FF-86E6-4A30-A191-5D377B698555}" presName="diagram" presStyleCnt="0">
        <dgm:presLayoutVars>
          <dgm:dir/>
          <dgm:resizeHandles val="exact"/>
        </dgm:presLayoutVars>
      </dgm:prSet>
      <dgm:spPr/>
    </dgm:pt>
    <dgm:pt modelId="{0D0F4E43-7DC2-46B1-96F5-9AC35C673A6C}" type="pres">
      <dgm:prSet presAssocID="{D215F34B-EC2D-40E9-96CA-15F256C746AE}" presName="node" presStyleLbl="node1" presStyleIdx="0" presStyleCnt="6">
        <dgm:presLayoutVars>
          <dgm:bulletEnabled val="1"/>
        </dgm:presLayoutVars>
      </dgm:prSet>
      <dgm:spPr/>
    </dgm:pt>
    <dgm:pt modelId="{D0F2AF39-69B4-4E7B-9F3D-70DD18700E3C}" type="pres">
      <dgm:prSet presAssocID="{60902871-CF97-4F6B-9BC4-00AF1C79E67D}" presName="sibTrans" presStyleCnt="0"/>
      <dgm:spPr/>
    </dgm:pt>
    <dgm:pt modelId="{42F3427E-2DA1-4E63-B32A-E985262243D3}" type="pres">
      <dgm:prSet presAssocID="{78D9FF9D-8349-4CE2-A59B-8D18D5FCAF91}" presName="node" presStyleLbl="node1" presStyleIdx="1" presStyleCnt="6">
        <dgm:presLayoutVars>
          <dgm:bulletEnabled val="1"/>
        </dgm:presLayoutVars>
      </dgm:prSet>
      <dgm:spPr/>
    </dgm:pt>
    <dgm:pt modelId="{D1446393-3E11-4340-A775-A5796FCF3B2B}" type="pres">
      <dgm:prSet presAssocID="{F2FDF8B0-C14D-4190-9955-3D42AF708DA6}" presName="sibTrans" presStyleCnt="0"/>
      <dgm:spPr/>
    </dgm:pt>
    <dgm:pt modelId="{6D815097-BCF0-41C9-ACC9-08CAAF717584}" type="pres">
      <dgm:prSet presAssocID="{E65DD0D4-651E-4EE4-8FD4-2368432DDF49}" presName="node" presStyleLbl="node1" presStyleIdx="2" presStyleCnt="6" custLinFactNeighborX="264" custLinFactNeighborY="980">
        <dgm:presLayoutVars>
          <dgm:bulletEnabled val="1"/>
        </dgm:presLayoutVars>
      </dgm:prSet>
      <dgm:spPr/>
    </dgm:pt>
    <dgm:pt modelId="{3525C066-2807-4F3E-A923-30473D6525DE}" type="pres">
      <dgm:prSet presAssocID="{DA1A9D30-F3EA-43BD-9399-EE2F2591B027}" presName="sibTrans" presStyleCnt="0"/>
      <dgm:spPr/>
    </dgm:pt>
    <dgm:pt modelId="{50CBBDAC-F761-45B3-B31E-4ED84CB433C0}" type="pres">
      <dgm:prSet presAssocID="{D8C4B307-23CF-429C-9939-DE3BE26E20CF}" presName="node" presStyleLbl="node1" presStyleIdx="3" presStyleCnt="6">
        <dgm:presLayoutVars>
          <dgm:bulletEnabled val="1"/>
        </dgm:presLayoutVars>
      </dgm:prSet>
      <dgm:spPr/>
    </dgm:pt>
    <dgm:pt modelId="{DB6EFCDF-023F-4C9A-A542-C0C328F21039}" type="pres">
      <dgm:prSet presAssocID="{C22FD572-E77C-4BA3-9338-35C6DABF921A}" presName="sibTrans" presStyleCnt="0"/>
      <dgm:spPr/>
    </dgm:pt>
    <dgm:pt modelId="{6934A4F4-CD74-4AF3-8E1F-03F7622E9455}" type="pres">
      <dgm:prSet presAssocID="{6496144C-57A1-49BB-987F-11231F9BA7ED}" presName="node" presStyleLbl="node1" presStyleIdx="4" presStyleCnt="6">
        <dgm:presLayoutVars>
          <dgm:bulletEnabled val="1"/>
        </dgm:presLayoutVars>
      </dgm:prSet>
      <dgm:spPr/>
    </dgm:pt>
    <dgm:pt modelId="{81E2D2CC-4664-45E7-9863-2D7B842714A5}" type="pres">
      <dgm:prSet presAssocID="{244F04BB-4586-48BD-AFBF-C064ECEA2B68}" presName="sibTrans" presStyleCnt="0"/>
      <dgm:spPr/>
    </dgm:pt>
    <dgm:pt modelId="{92ACF722-3894-4A32-A628-35F9833F951E}" type="pres">
      <dgm:prSet presAssocID="{17C2F4FD-3D74-4E51-8511-298EB2C3AC2D}" presName="node" presStyleLbl="node1" presStyleIdx="5" presStyleCnt="6">
        <dgm:presLayoutVars>
          <dgm:bulletEnabled val="1"/>
        </dgm:presLayoutVars>
      </dgm:prSet>
      <dgm:spPr/>
    </dgm:pt>
  </dgm:ptLst>
  <dgm:cxnLst>
    <dgm:cxn modelId="{B34B962C-DE83-406D-9F6E-94F058BF2FB2}" type="presOf" srcId="{E65DD0D4-651E-4EE4-8FD4-2368432DDF49}" destId="{6D815097-BCF0-41C9-ACC9-08CAAF717584}" srcOrd="0" destOrd="0" presId="urn:microsoft.com/office/officeart/2005/8/layout/default"/>
    <dgm:cxn modelId="{A4CFBB34-70B7-448A-82AC-CF18578F4517}" srcId="{07F210FF-86E6-4A30-A191-5D377B698555}" destId="{E65DD0D4-651E-4EE4-8FD4-2368432DDF49}" srcOrd="2" destOrd="0" parTransId="{9EBE2148-D9C7-4341-A747-6285DB85C828}" sibTransId="{DA1A9D30-F3EA-43BD-9399-EE2F2591B027}"/>
    <dgm:cxn modelId="{1DD8C343-39CB-427B-8228-2BDE9E76D4AF}" type="presOf" srcId="{D8C4B307-23CF-429C-9939-DE3BE26E20CF}" destId="{50CBBDAC-F761-45B3-B31E-4ED84CB433C0}" srcOrd="0" destOrd="0" presId="urn:microsoft.com/office/officeart/2005/8/layout/default"/>
    <dgm:cxn modelId="{6AF92A65-4FC7-4CB4-A67E-F6C74CD1177F}" type="presOf" srcId="{07F210FF-86E6-4A30-A191-5D377B698555}" destId="{39E37340-051D-4E2F-93D1-D0EEFD73B6BC}" srcOrd="0" destOrd="0" presId="urn:microsoft.com/office/officeart/2005/8/layout/default"/>
    <dgm:cxn modelId="{070ADA6D-CE9A-405D-83E3-E7DAAF09699B}" type="presOf" srcId="{D215F34B-EC2D-40E9-96CA-15F256C746AE}" destId="{0D0F4E43-7DC2-46B1-96F5-9AC35C673A6C}" srcOrd="0" destOrd="0" presId="urn:microsoft.com/office/officeart/2005/8/layout/default"/>
    <dgm:cxn modelId="{6AC65275-7A58-4B2A-B31E-1D288F8A61DC}" srcId="{07F210FF-86E6-4A30-A191-5D377B698555}" destId="{D8C4B307-23CF-429C-9939-DE3BE26E20CF}" srcOrd="3" destOrd="0" parTransId="{FDAC1142-B1D7-4FFD-A469-8B33B71B34AD}" sibTransId="{C22FD572-E77C-4BA3-9338-35C6DABF921A}"/>
    <dgm:cxn modelId="{8CF49956-9453-42A2-A09A-679FCAF11772}" srcId="{07F210FF-86E6-4A30-A191-5D377B698555}" destId="{78D9FF9D-8349-4CE2-A59B-8D18D5FCAF91}" srcOrd="1" destOrd="0" parTransId="{586F5D11-0CEA-4235-B932-76EF5A9C13BF}" sibTransId="{F2FDF8B0-C14D-4190-9955-3D42AF708DA6}"/>
    <dgm:cxn modelId="{70F3EC7B-0A5C-425B-9753-53DE365260EA}" type="presOf" srcId="{17C2F4FD-3D74-4E51-8511-298EB2C3AC2D}" destId="{92ACF722-3894-4A32-A628-35F9833F951E}" srcOrd="0" destOrd="0" presId="urn:microsoft.com/office/officeart/2005/8/layout/default"/>
    <dgm:cxn modelId="{C9D6EB81-64DE-43F9-B230-1113DA2ED769}" srcId="{07F210FF-86E6-4A30-A191-5D377B698555}" destId="{17C2F4FD-3D74-4E51-8511-298EB2C3AC2D}" srcOrd="5" destOrd="0" parTransId="{D20C58D9-42F4-4D30-AD87-3A7093CE0E9D}" sibTransId="{D553B2F4-F450-4A35-A1FC-CA0B1048988D}"/>
    <dgm:cxn modelId="{5C98F096-B6D2-4A15-8AC9-309B55F49DBB}" srcId="{07F210FF-86E6-4A30-A191-5D377B698555}" destId="{D215F34B-EC2D-40E9-96CA-15F256C746AE}" srcOrd="0" destOrd="0" parTransId="{630C3A7C-A56B-4728-8463-78787199D506}" sibTransId="{60902871-CF97-4F6B-9BC4-00AF1C79E67D}"/>
    <dgm:cxn modelId="{94C034A0-2F5E-401B-B216-02FAADB0678C}" srcId="{07F210FF-86E6-4A30-A191-5D377B698555}" destId="{6496144C-57A1-49BB-987F-11231F9BA7ED}" srcOrd="4" destOrd="0" parTransId="{66032E96-918E-4542-AF4D-B5A9AFB94BE8}" sibTransId="{244F04BB-4586-48BD-AFBF-C064ECEA2B68}"/>
    <dgm:cxn modelId="{FD42EEDA-0A68-41AC-A8AC-E2D22FF91583}" type="presOf" srcId="{6496144C-57A1-49BB-987F-11231F9BA7ED}" destId="{6934A4F4-CD74-4AF3-8E1F-03F7622E9455}" srcOrd="0" destOrd="0" presId="urn:microsoft.com/office/officeart/2005/8/layout/default"/>
    <dgm:cxn modelId="{BA7DE4E5-0A47-44BD-96B5-9DAB59586DF2}" type="presOf" srcId="{78D9FF9D-8349-4CE2-A59B-8D18D5FCAF91}" destId="{42F3427E-2DA1-4E63-B32A-E985262243D3}" srcOrd="0" destOrd="0" presId="urn:microsoft.com/office/officeart/2005/8/layout/default"/>
    <dgm:cxn modelId="{CF129413-796B-4C6D-A028-B78EF8614FAD}" type="presParOf" srcId="{39E37340-051D-4E2F-93D1-D0EEFD73B6BC}" destId="{0D0F4E43-7DC2-46B1-96F5-9AC35C673A6C}" srcOrd="0" destOrd="0" presId="urn:microsoft.com/office/officeart/2005/8/layout/default"/>
    <dgm:cxn modelId="{256A8EB4-4AF8-4625-B349-4AC4F9ADD789}" type="presParOf" srcId="{39E37340-051D-4E2F-93D1-D0EEFD73B6BC}" destId="{D0F2AF39-69B4-4E7B-9F3D-70DD18700E3C}" srcOrd="1" destOrd="0" presId="urn:microsoft.com/office/officeart/2005/8/layout/default"/>
    <dgm:cxn modelId="{1D20CEED-9C18-4F00-89FE-FADFDA38C086}" type="presParOf" srcId="{39E37340-051D-4E2F-93D1-D0EEFD73B6BC}" destId="{42F3427E-2DA1-4E63-B32A-E985262243D3}" srcOrd="2" destOrd="0" presId="urn:microsoft.com/office/officeart/2005/8/layout/default"/>
    <dgm:cxn modelId="{8B373BD0-B671-4F68-B514-82D8709B07BD}" type="presParOf" srcId="{39E37340-051D-4E2F-93D1-D0EEFD73B6BC}" destId="{D1446393-3E11-4340-A775-A5796FCF3B2B}" srcOrd="3" destOrd="0" presId="urn:microsoft.com/office/officeart/2005/8/layout/default"/>
    <dgm:cxn modelId="{70AF7F4A-D597-4357-BEA6-F698B8A576A8}" type="presParOf" srcId="{39E37340-051D-4E2F-93D1-D0EEFD73B6BC}" destId="{6D815097-BCF0-41C9-ACC9-08CAAF717584}" srcOrd="4" destOrd="0" presId="urn:microsoft.com/office/officeart/2005/8/layout/default"/>
    <dgm:cxn modelId="{E69626B9-2526-42B5-AE8E-F9C8838D9E24}" type="presParOf" srcId="{39E37340-051D-4E2F-93D1-D0EEFD73B6BC}" destId="{3525C066-2807-4F3E-A923-30473D6525DE}" srcOrd="5" destOrd="0" presId="urn:microsoft.com/office/officeart/2005/8/layout/default"/>
    <dgm:cxn modelId="{F4CCA246-88FD-40CB-8DD1-67610E5ADC9E}" type="presParOf" srcId="{39E37340-051D-4E2F-93D1-D0EEFD73B6BC}" destId="{50CBBDAC-F761-45B3-B31E-4ED84CB433C0}" srcOrd="6" destOrd="0" presId="urn:microsoft.com/office/officeart/2005/8/layout/default"/>
    <dgm:cxn modelId="{DFF8441C-6AE3-425A-BC43-EA8F342EC986}" type="presParOf" srcId="{39E37340-051D-4E2F-93D1-D0EEFD73B6BC}" destId="{DB6EFCDF-023F-4C9A-A542-C0C328F21039}" srcOrd="7" destOrd="0" presId="urn:microsoft.com/office/officeart/2005/8/layout/default"/>
    <dgm:cxn modelId="{EA5EF7C1-A851-4EEB-9900-2E15944EDC42}" type="presParOf" srcId="{39E37340-051D-4E2F-93D1-D0EEFD73B6BC}" destId="{6934A4F4-CD74-4AF3-8E1F-03F7622E9455}" srcOrd="8" destOrd="0" presId="urn:microsoft.com/office/officeart/2005/8/layout/default"/>
    <dgm:cxn modelId="{DC0C8479-AD5C-4E5F-956E-33D57EF89310}" type="presParOf" srcId="{39E37340-051D-4E2F-93D1-D0EEFD73B6BC}" destId="{81E2D2CC-4664-45E7-9863-2D7B842714A5}" srcOrd="9" destOrd="0" presId="urn:microsoft.com/office/officeart/2005/8/layout/default"/>
    <dgm:cxn modelId="{9D39634D-E254-490A-8890-A0259460DB4D}" type="presParOf" srcId="{39E37340-051D-4E2F-93D1-D0EEFD73B6BC}" destId="{92ACF722-3894-4A32-A628-35F9833F951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23B2B-1A43-4161-909B-CD066C14E38D}">
      <dsp:nvSpPr>
        <dsp:cNvPr id="0" name=""/>
        <dsp:cNvSpPr/>
      </dsp:nvSpPr>
      <dsp:spPr>
        <a:xfrm>
          <a:off x="1486153" y="1186846"/>
          <a:ext cx="2736161" cy="2736161"/>
        </a:xfrm>
        <a:prstGeom prst="ellipse">
          <a:avLst/>
        </a:prstGeom>
        <a:noFill/>
        <a:ln w="9525" cap="flat" cmpd="sng" algn="ctr">
          <a:solidFill>
            <a:srgbClr val="C00000"/>
          </a:solidFill>
          <a:prstDash val="solid"/>
          <a:round/>
          <a:headEnd type="none" w="med" len="med"/>
          <a:tailEnd type="none" w="med" len="med"/>
        </a:ln>
        <a:effectLst>
          <a:glow rad="139700">
            <a:srgbClr val="C00000">
              <a:alpha val="40000"/>
            </a:srgbClr>
          </a:glow>
        </a:effectLst>
      </dsp:spPr>
      <dsp:style>
        <a:lnRef idx="0">
          <a:scrgbClr r="0" g="0" b="0"/>
        </a:lnRef>
        <a:fillRef idx="0">
          <a:scrgbClr r="0" g="0" b="0"/>
        </a:fillRef>
        <a:effectRef idx="0">
          <a:scrgbClr r="0" g="0" b="0"/>
        </a:effectRef>
        <a:fontRef idx="minor">
          <a:schemeClr val="accent2"/>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CH" sz="2200" b="1" kern="1200" dirty="0">
              <a:solidFill>
                <a:srgbClr val="C00000"/>
              </a:solidFill>
              <a:latin typeface="Aptos Black" panose="020B0004020202020204" pitchFamily="34" charset="0"/>
            </a:rPr>
            <a:t>Droit à l’alimentation</a:t>
          </a:r>
        </a:p>
      </dsp:txBody>
      <dsp:txXfrm>
        <a:off x="1886855" y="1587548"/>
        <a:ext cx="1934757" cy="1934757"/>
      </dsp:txXfrm>
    </dsp:sp>
    <dsp:sp modelId="{37BD7772-92EE-4450-A8C4-ED12E8239EFC}">
      <dsp:nvSpPr>
        <dsp:cNvPr id="0" name=""/>
        <dsp:cNvSpPr/>
      </dsp:nvSpPr>
      <dsp:spPr>
        <a:xfrm>
          <a:off x="2284757" y="217627"/>
          <a:ext cx="1138954" cy="1114643"/>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kern="1200">
              <a:solidFill>
                <a:schemeClr val="tx1"/>
              </a:solidFill>
            </a:rPr>
            <a:t>Sensibilisation et formation</a:t>
          </a:r>
        </a:p>
      </dsp:txBody>
      <dsp:txXfrm>
        <a:off x="2451553" y="380863"/>
        <a:ext cx="805362" cy="788171"/>
      </dsp:txXfrm>
    </dsp:sp>
    <dsp:sp modelId="{7A9505A2-039D-48D5-BEA9-CC643727F98E}">
      <dsp:nvSpPr>
        <dsp:cNvPr id="0" name=""/>
        <dsp:cNvSpPr/>
      </dsp:nvSpPr>
      <dsp:spPr>
        <a:xfrm>
          <a:off x="3995915" y="1481031"/>
          <a:ext cx="1102358" cy="1047703"/>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kern="1200" dirty="0">
              <a:solidFill>
                <a:schemeClr val="tx1"/>
              </a:solidFill>
            </a:rPr>
            <a:t>Agroécologie</a:t>
          </a:r>
        </a:p>
      </dsp:txBody>
      <dsp:txXfrm>
        <a:off x="4157352" y="1634464"/>
        <a:ext cx="779484" cy="740837"/>
      </dsp:txXfrm>
    </dsp:sp>
    <dsp:sp modelId="{9FE44069-C978-4ADB-A316-5D93AAB25401}">
      <dsp:nvSpPr>
        <dsp:cNvPr id="0" name=""/>
        <dsp:cNvSpPr/>
      </dsp:nvSpPr>
      <dsp:spPr>
        <a:xfrm>
          <a:off x="3364034" y="3463344"/>
          <a:ext cx="1072889" cy="1063231"/>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kern="1200" dirty="0">
              <a:solidFill>
                <a:schemeClr val="tx1"/>
              </a:solidFill>
            </a:rPr>
            <a:t>Faim « zéro »</a:t>
          </a:r>
        </a:p>
      </dsp:txBody>
      <dsp:txXfrm>
        <a:off x="3521155" y="3619051"/>
        <a:ext cx="758647" cy="751817"/>
      </dsp:txXfrm>
    </dsp:sp>
    <dsp:sp modelId="{CDEE5F44-8EB2-435E-BE9D-776B65B1227C}">
      <dsp:nvSpPr>
        <dsp:cNvPr id="0" name=""/>
        <dsp:cNvSpPr/>
      </dsp:nvSpPr>
      <dsp:spPr>
        <a:xfrm>
          <a:off x="1263397" y="3450621"/>
          <a:ext cx="1089183" cy="1088677"/>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kern="1200" dirty="0">
              <a:solidFill>
                <a:schemeClr val="tx1"/>
              </a:solidFill>
            </a:rPr>
            <a:t>Redistribution</a:t>
          </a:r>
        </a:p>
      </dsp:txBody>
      <dsp:txXfrm>
        <a:off x="1422904" y="3610054"/>
        <a:ext cx="770169" cy="769811"/>
      </dsp:txXfrm>
    </dsp:sp>
    <dsp:sp modelId="{BD89D1BB-E194-4D0E-8EE4-65887D293810}">
      <dsp:nvSpPr>
        <dsp:cNvPr id="0" name=""/>
        <dsp:cNvSpPr/>
      </dsp:nvSpPr>
      <dsp:spPr>
        <a:xfrm>
          <a:off x="454516" y="1726459"/>
          <a:ext cx="1154071" cy="1084026"/>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kern="1200" dirty="0">
              <a:solidFill>
                <a:schemeClr val="tx1"/>
              </a:solidFill>
            </a:rPr>
            <a:t>Accès aux ressources et à la terre</a:t>
          </a:r>
        </a:p>
      </dsp:txBody>
      <dsp:txXfrm>
        <a:off x="623526" y="1885211"/>
        <a:ext cx="816051" cy="766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23B2B-1A43-4161-909B-CD066C14E38D}">
      <dsp:nvSpPr>
        <dsp:cNvPr id="0" name=""/>
        <dsp:cNvSpPr/>
      </dsp:nvSpPr>
      <dsp:spPr>
        <a:xfrm>
          <a:off x="2921078" y="1345940"/>
          <a:ext cx="3333342" cy="3333342"/>
        </a:xfrm>
        <a:prstGeom prst="ellipse">
          <a:avLst/>
        </a:prstGeom>
        <a:noFill/>
        <a:ln w="9525" cap="flat" cmpd="sng" algn="ctr">
          <a:solidFill>
            <a:srgbClr val="C00000"/>
          </a:solidFill>
          <a:prstDash val="solid"/>
          <a:round/>
          <a:headEnd type="none" w="med" len="med"/>
          <a:tailEnd type="none" w="med" len="med"/>
        </a:ln>
        <a:effectLst>
          <a:glow rad="139700">
            <a:srgbClr val="C00000">
              <a:alpha val="40000"/>
            </a:srgbClr>
          </a:glow>
        </a:effectLst>
      </dsp:spPr>
      <dsp:style>
        <a:lnRef idx="0">
          <a:scrgbClr r="0" g="0" b="0"/>
        </a:lnRef>
        <a:fillRef idx="0">
          <a:scrgbClr r="0" g="0" b="0"/>
        </a:fillRef>
        <a:effectRef idx="0">
          <a:scrgbClr r="0" g="0" b="0"/>
        </a:effectRef>
        <a:fontRef idx="minor">
          <a:schemeClr val="accent2"/>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CH" sz="3600" b="1" kern="1200" dirty="0">
              <a:solidFill>
                <a:srgbClr val="C00000"/>
              </a:solidFill>
              <a:latin typeface="Aptos Black" panose="020B0004020202020204" pitchFamily="34" charset="0"/>
            </a:rPr>
            <a:t>Droit aux semences</a:t>
          </a:r>
        </a:p>
      </dsp:txBody>
      <dsp:txXfrm>
        <a:off x="3409235" y="1834097"/>
        <a:ext cx="2357028" cy="2357028"/>
      </dsp:txXfrm>
    </dsp:sp>
    <dsp:sp modelId="{37BD7772-92EE-4450-A8C4-ED12E8239EFC}">
      <dsp:nvSpPr>
        <dsp:cNvPr id="0" name=""/>
        <dsp:cNvSpPr/>
      </dsp:nvSpPr>
      <dsp:spPr>
        <a:xfrm>
          <a:off x="3893981" y="162878"/>
          <a:ext cx="1387537" cy="1357920"/>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H" sz="1100" kern="1200" dirty="0">
              <a:solidFill>
                <a:schemeClr val="tx1"/>
              </a:solidFill>
            </a:rPr>
            <a:t>Protection des savoirs traditionnels </a:t>
          </a:r>
        </a:p>
      </dsp:txBody>
      <dsp:txXfrm>
        <a:off x="4097181" y="361741"/>
        <a:ext cx="981137" cy="960194"/>
      </dsp:txXfrm>
    </dsp:sp>
    <dsp:sp modelId="{7A9505A2-039D-48D5-BEA9-CC643727F98E}">
      <dsp:nvSpPr>
        <dsp:cNvPr id="0" name=""/>
        <dsp:cNvSpPr/>
      </dsp:nvSpPr>
      <dsp:spPr>
        <a:xfrm>
          <a:off x="6087045" y="2374426"/>
          <a:ext cx="1342953" cy="1276370"/>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H" sz="1100" kern="1200" dirty="0">
              <a:solidFill>
                <a:schemeClr val="tx1"/>
              </a:solidFill>
            </a:rPr>
            <a:t>Agroécologie</a:t>
          </a:r>
        </a:p>
      </dsp:txBody>
      <dsp:txXfrm>
        <a:off x="6283716" y="2561346"/>
        <a:ext cx="949611" cy="902530"/>
      </dsp:txXfrm>
    </dsp:sp>
    <dsp:sp modelId="{CDEE5F44-8EB2-435E-BE9D-776B65B1227C}">
      <dsp:nvSpPr>
        <dsp:cNvPr id="0" name=""/>
        <dsp:cNvSpPr/>
      </dsp:nvSpPr>
      <dsp:spPr>
        <a:xfrm>
          <a:off x="3924298" y="4520240"/>
          <a:ext cx="1326903" cy="1326286"/>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H" sz="1100" kern="1200" dirty="0">
              <a:solidFill>
                <a:schemeClr val="tx1"/>
              </a:solidFill>
            </a:rPr>
            <a:t>Redistribution</a:t>
          </a:r>
        </a:p>
      </dsp:txBody>
      <dsp:txXfrm>
        <a:off x="4118618" y="4714470"/>
        <a:ext cx="938263" cy="937826"/>
      </dsp:txXfrm>
    </dsp:sp>
    <dsp:sp modelId="{BD89D1BB-E194-4D0E-8EE4-65887D293810}">
      <dsp:nvSpPr>
        <dsp:cNvPr id="0" name=""/>
        <dsp:cNvSpPr/>
      </dsp:nvSpPr>
      <dsp:spPr>
        <a:xfrm>
          <a:off x="1678530" y="2794573"/>
          <a:ext cx="1405953" cy="1320620"/>
        </a:xfrm>
        <a:prstGeom prst="ellipse">
          <a:avLst/>
        </a:prstGeom>
        <a:noFill/>
        <a:ln w="9525" cap="flat" cmpd="sng" algn="ctr">
          <a:solidFill>
            <a:srgbClr val="C00000"/>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H" sz="1100" kern="1200">
              <a:solidFill>
                <a:schemeClr val="tx1"/>
              </a:solidFill>
            </a:rPr>
            <a:t>Conserver, utiliser, échanger et vendre</a:t>
          </a:r>
          <a:endParaRPr lang="fr-CH" sz="1100" kern="1200" dirty="0">
            <a:solidFill>
              <a:schemeClr val="tx1"/>
            </a:solidFill>
          </a:endParaRPr>
        </a:p>
      </dsp:txBody>
      <dsp:txXfrm>
        <a:off x="1884427" y="2987973"/>
        <a:ext cx="994159" cy="933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0049E-3F55-40F3-90C8-EEE9DE84257B}">
      <dsp:nvSpPr>
        <dsp:cNvPr id="0" name=""/>
        <dsp:cNvSpPr/>
      </dsp:nvSpPr>
      <dsp:spPr>
        <a:xfrm>
          <a:off x="0" y="2134"/>
          <a:ext cx="9944100" cy="1081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55D93-7BB5-4D2C-AE04-088B510F47AF}">
      <dsp:nvSpPr>
        <dsp:cNvPr id="0" name=""/>
        <dsp:cNvSpPr/>
      </dsp:nvSpPr>
      <dsp:spPr>
        <a:xfrm>
          <a:off x="327296" y="245578"/>
          <a:ext cx="595085" cy="595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A3C470-E412-4BA7-AFC3-C0466A814609}">
      <dsp:nvSpPr>
        <dsp:cNvPr id="0" name=""/>
        <dsp:cNvSpPr/>
      </dsp:nvSpPr>
      <dsp:spPr>
        <a:xfrm>
          <a:off x="1249678" y="2134"/>
          <a:ext cx="8694421" cy="108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9" tIns="114509" rIns="114509" bIns="114509" numCol="1" spcCol="1270" anchor="ctr" anchorCtr="0">
          <a:noAutofit/>
        </a:bodyPr>
        <a:lstStyle/>
        <a:p>
          <a:pPr marL="0" lvl="0" indent="0" algn="l" defTabSz="977900">
            <a:lnSpc>
              <a:spcPct val="90000"/>
            </a:lnSpc>
            <a:spcBef>
              <a:spcPct val="0"/>
            </a:spcBef>
            <a:spcAft>
              <a:spcPct val="35000"/>
            </a:spcAft>
            <a:buNone/>
          </a:pPr>
          <a:r>
            <a:rPr lang="de-CH" sz="2200" b="0" i="0" kern="1200" baseline="0" dirty="0"/>
            <a:t>Base de </a:t>
          </a:r>
          <a:r>
            <a:rPr lang="de-CH" sz="2200" b="0" i="0" kern="1200" baseline="0" dirty="0" err="1"/>
            <a:t>notre</a:t>
          </a:r>
          <a:r>
            <a:rPr lang="de-CH" sz="2200" b="0" i="0" kern="1200" baseline="0" dirty="0"/>
            <a:t> </a:t>
          </a:r>
          <a:r>
            <a:rPr lang="de-CH" sz="2200" b="0" i="0" kern="1200" baseline="0" dirty="0" err="1"/>
            <a:t>alimentation</a:t>
          </a:r>
          <a:r>
            <a:rPr lang="de-CH" sz="2200" b="0" i="0" kern="1200" baseline="0" dirty="0"/>
            <a:t> et </a:t>
          </a:r>
          <a:r>
            <a:rPr lang="de-CH" sz="2200" b="0" i="0" kern="1200" baseline="0" dirty="0" err="1"/>
            <a:t>point</a:t>
          </a:r>
          <a:r>
            <a:rPr lang="de-CH" sz="2200" b="0" i="0" kern="1200" baseline="0" dirty="0"/>
            <a:t> de </a:t>
          </a:r>
          <a:r>
            <a:rPr lang="de-CH" sz="2200" b="0" i="0" kern="1200" baseline="0" dirty="0" err="1"/>
            <a:t>départ</a:t>
          </a:r>
          <a:r>
            <a:rPr lang="de-CH" sz="2200" b="0" i="0" kern="1200" baseline="0" dirty="0"/>
            <a:t> de la </a:t>
          </a:r>
          <a:r>
            <a:rPr lang="de-CH" sz="2200" b="0" i="0" kern="1200" baseline="0" dirty="0" err="1"/>
            <a:t>chaîne</a:t>
          </a:r>
          <a:r>
            <a:rPr lang="de-CH" sz="2200" b="0" i="0" kern="1200" baseline="0" dirty="0"/>
            <a:t> </a:t>
          </a:r>
          <a:r>
            <a:rPr lang="de-CH" sz="2200" b="0" i="0" kern="1200" baseline="0" dirty="0" err="1"/>
            <a:t>alimentaire</a:t>
          </a:r>
          <a:endParaRPr lang="en-US" sz="2200" kern="1200" dirty="0"/>
        </a:p>
      </dsp:txBody>
      <dsp:txXfrm>
        <a:off x="1249678" y="2134"/>
        <a:ext cx="8694421" cy="1081973"/>
      </dsp:txXfrm>
    </dsp:sp>
    <dsp:sp modelId="{1A1FBD13-86D3-47B2-99EC-24D8728005DD}">
      <dsp:nvSpPr>
        <dsp:cNvPr id="0" name=""/>
        <dsp:cNvSpPr/>
      </dsp:nvSpPr>
      <dsp:spPr>
        <a:xfrm>
          <a:off x="0" y="1354601"/>
          <a:ext cx="9944100" cy="1081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CBA42-9F3E-40B5-8095-4ED26841D4F0}">
      <dsp:nvSpPr>
        <dsp:cNvPr id="0" name=""/>
        <dsp:cNvSpPr/>
      </dsp:nvSpPr>
      <dsp:spPr>
        <a:xfrm>
          <a:off x="327296" y="1598045"/>
          <a:ext cx="595085" cy="595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4186C-30B8-4102-87C4-5F6B3076B540}">
      <dsp:nvSpPr>
        <dsp:cNvPr id="0" name=""/>
        <dsp:cNvSpPr/>
      </dsp:nvSpPr>
      <dsp:spPr>
        <a:xfrm>
          <a:off x="1249678" y="1354601"/>
          <a:ext cx="8694421" cy="108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9" tIns="114509" rIns="114509" bIns="114509" numCol="1" spcCol="1270" anchor="ctr" anchorCtr="0">
          <a:noAutofit/>
        </a:bodyPr>
        <a:lstStyle/>
        <a:p>
          <a:pPr marL="0" lvl="0" indent="0" algn="l" defTabSz="977900">
            <a:lnSpc>
              <a:spcPct val="90000"/>
            </a:lnSpc>
            <a:spcBef>
              <a:spcPct val="0"/>
            </a:spcBef>
            <a:spcAft>
              <a:spcPct val="35000"/>
            </a:spcAft>
            <a:buNone/>
          </a:pPr>
          <a:r>
            <a:rPr lang="de-CH" sz="2200" b="0" i="0" kern="1200" baseline="0"/>
            <a:t>Garantit une alimentation équilibrée, variée, saine et culturellement acceptée</a:t>
          </a:r>
          <a:endParaRPr lang="en-US" sz="2200" kern="1200"/>
        </a:p>
      </dsp:txBody>
      <dsp:txXfrm>
        <a:off x="1249678" y="1354601"/>
        <a:ext cx="8694421" cy="1081973"/>
      </dsp:txXfrm>
    </dsp:sp>
    <dsp:sp modelId="{D7D493B7-FA1F-46AF-B149-66843B142294}">
      <dsp:nvSpPr>
        <dsp:cNvPr id="0" name=""/>
        <dsp:cNvSpPr/>
      </dsp:nvSpPr>
      <dsp:spPr>
        <a:xfrm>
          <a:off x="0" y="2707067"/>
          <a:ext cx="9944100" cy="1081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E3517-E17D-4D85-8F87-5944405B0560}">
      <dsp:nvSpPr>
        <dsp:cNvPr id="0" name=""/>
        <dsp:cNvSpPr/>
      </dsp:nvSpPr>
      <dsp:spPr>
        <a:xfrm>
          <a:off x="327296" y="2950511"/>
          <a:ext cx="595085" cy="595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86606-90E1-42DE-85C0-2E5741CF4A5E}">
      <dsp:nvSpPr>
        <dsp:cNvPr id="0" name=""/>
        <dsp:cNvSpPr/>
      </dsp:nvSpPr>
      <dsp:spPr>
        <a:xfrm>
          <a:off x="1249678" y="2707067"/>
          <a:ext cx="8694421" cy="108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9" tIns="114509" rIns="114509" bIns="114509" numCol="1" spcCol="1270" anchor="ctr" anchorCtr="0">
          <a:noAutofit/>
        </a:bodyPr>
        <a:lstStyle/>
        <a:p>
          <a:pPr marL="0" lvl="0" indent="0" algn="l" defTabSz="977900">
            <a:lnSpc>
              <a:spcPct val="90000"/>
            </a:lnSpc>
            <a:spcBef>
              <a:spcPct val="0"/>
            </a:spcBef>
            <a:spcAft>
              <a:spcPct val="35000"/>
            </a:spcAft>
            <a:buNone/>
          </a:pPr>
          <a:r>
            <a:rPr lang="de-CH" sz="2200" b="0" i="0" kern="1200" baseline="0" dirty="0" err="1"/>
            <a:t>Assure</a:t>
          </a:r>
          <a:r>
            <a:rPr lang="de-CH" sz="2200" b="0" i="0" kern="1200" baseline="0" dirty="0"/>
            <a:t> et </a:t>
          </a:r>
          <a:r>
            <a:rPr lang="de-CH" sz="2200" b="0" i="0" kern="1200" baseline="0" dirty="0" err="1"/>
            <a:t>favorise</a:t>
          </a:r>
          <a:r>
            <a:rPr lang="de-CH" sz="2200" b="0" i="0" kern="1200" baseline="0" dirty="0"/>
            <a:t> la </a:t>
          </a:r>
          <a:r>
            <a:rPr lang="de-CH" sz="2200" b="0" i="0" kern="1200" baseline="0" dirty="0" err="1"/>
            <a:t>biodiversité</a:t>
          </a:r>
          <a:r>
            <a:rPr lang="de-CH" sz="2200" b="0" i="0" kern="1200" baseline="0" dirty="0"/>
            <a:t> </a:t>
          </a:r>
          <a:r>
            <a:rPr lang="de-CH" sz="2200" b="0" i="0" kern="1200" baseline="0" dirty="0" err="1"/>
            <a:t>agricole</a:t>
          </a:r>
          <a:endParaRPr lang="en-US" sz="2200" kern="1200" dirty="0"/>
        </a:p>
      </dsp:txBody>
      <dsp:txXfrm>
        <a:off x="1249678" y="2707067"/>
        <a:ext cx="8694421" cy="1081973"/>
      </dsp:txXfrm>
    </dsp:sp>
    <dsp:sp modelId="{4D6E92B1-1305-42A6-841C-4116D69861DB}">
      <dsp:nvSpPr>
        <dsp:cNvPr id="0" name=""/>
        <dsp:cNvSpPr/>
      </dsp:nvSpPr>
      <dsp:spPr>
        <a:xfrm>
          <a:off x="0" y="4059534"/>
          <a:ext cx="9944100" cy="1081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5E541-5A93-432A-966D-DAC1176914BD}">
      <dsp:nvSpPr>
        <dsp:cNvPr id="0" name=""/>
        <dsp:cNvSpPr/>
      </dsp:nvSpPr>
      <dsp:spPr>
        <a:xfrm>
          <a:off x="327296" y="4302978"/>
          <a:ext cx="595085" cy="595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4DE2A0-0F75-48D7-A0F3-68D6DBEA79B6}">
      <dsp:nvSpPr>
        <dsp:cNvPr id="0" name=""/>
        <dsp:cNvSpPr/>
      </dsp:nvSpPr>
      <dsp:spPr>
        <a:xfrm>
          <a:off x="1249678" y="4059534"/>
          <a:ext cx="8694421" cy="108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9" tIns="114509" rIns="114509" bIns="114509" numCol="1" spcCol="1270" anchor="ctr" anchorCtr="0">
          <a:noAutofit/>
        </a:bodyPr>
        <a:lstStyle/>
        <a:p>
          <a:pPr marL="0" lvl="0" indent="0" algn="l" defTabSz="977900">
            <a:lnSpc>
              <a:spcPct val="90000"/>
            </a:lnSpc>
            <a:spcBef>
              <a:spcPct val="0"/>
            </a:spcBef>
            <a:spcAft>
              <a:spcPct val="35000"/>
            </a:spcAft>
            <a:buNone/>
          </a:pPr>
          <a:r>
            <a:rPr lang="de-CH" sz="2200" b="0" i="0" kern="1200" baseline="0"/>
            <a:t>Transporte et préserve l'héritage culturel et spirituel  </a:t>
          </a:r>
          <a:endParaRPr lang="en-US" sz="2200" kern="1200"/>
        </a:p>
      </dsp:txBody>
      <dsp:txXfrm>
        <a:off x="1249678" y="4059534"/>
        <a:ext cx="8694421" cy="1081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CA1E-7E99-4EFF-819C-790F14C979E7}">
      <dsp:nvSpPr>
        <dsp:cNvPr id="0" name=""/>
        <dsp:cNvSpPr/>
      </dsp:nvSpPr>
      <dsp:spPr>
        <a:xfrm>
          <a:off x="0" y="0"/>
          <a:ext cx="9245915" cy="14005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Crises multiples et </a:t>
          </a:r>
          <a:r>
            <a:rPr lang="en-US" sz="2400" kern="1200" dirty="0" err="1">
              <a:latin typeface="+mj-lt"/>
            </a:rPr>
            <a:t>fragilité</a:t>
          </a:r>
          <a:r>
            <a:rPr lang="en-US" sz="2400" kern="1200" dirty="0">
              <a:latin typeface="+mj-lt"/>
            </a:rPr>
            <a:t> du </a:t>
          </a:r>
          <a:r>
            <a:rPr lang="en-US" sz="2400" kern="1200" dirty="0" err="1">
              <a:latin typeface="+mj-lt"/>
            </a:rPr>
            <a:t>système</a:t>
          </a:r>
          <a:r>
            <a:rPr lang="en-US" sz="2400" kern="1200" dirty="0">
              <a:latin typeface="+mj-lt"/>
            </a:rPr>
            <a:t> </a:t>
          </a:r>
          <a:r>
            <a:rPr lang="en-US" sz="2400" kern="1200" dirty="0" err="1">
              <a:latin typeface="+mj-lt"/>
            </a:rPr>
            <a:t>alimentaire</a:t>
          </a:r>
          <a:r>
            <a:rPr lang="en-US" sz="2400" kern="1200" dirty="0">
              <a:latin typeface="+mj-lt"/>
            </a:rPr>
            <a:t> </a:t>
          </a:r>
          <a:r>
            <a:rPr lang="en-US" sz="2400" kern="1200" dirty="0" err="1">
              <a:latin typeface="+mj-lt"/>
            </a:rPr>
            <a:t>actuel</a:t>
          </a:r>
          <a:endParaRPr lang="en-US" sz="2400" kern="1200" dirty="0">
            <a:latin typeface="+mj-lt"/>
          </a:endParaRPr>
        </a:p>
      </dsp:txBody>
      <dsp:txXfrm>
        <a:off x="41021" y="41021"/>
        <a:ext cx="7734598" cy="1318521"/>
      </dsp:txXfrm>
    </dsp:sp>
    <dsp:sp modelId="{384F4DA3-F09B-433C-9D55-137042A41909}">
      <dsp:nvSpPr>
        <dsp:cNvPr id="0" name=""/>
        <dsp:cNvSpPr/>
      </dsp:nvSpPr>
      <dsp:spPr>
        <a:xfrm>
          <a:off x="815816" y="1633990"/>
          <a:ext cx="9245915" cy="14005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mj-lt"/>
            </a:rPr>
            <a:t>Rôle prépondérant des familles paysannes</a:t>
          </a:r>
          <a:endParaRPr lang="en-US" sz="2400" kern="1200" dirty="0">
            <a:latin typeface="+mj-lt"/>
          </a:endParaRPr>
        </a:p>
      </dsp:txBody>
      <dsp:txXfrm>
        <a:off x="856837" y="1675011"/>
        <a:ext cx="7437691" cy="1318521"/>
      </dsp:txXfrm>
    </dsp:sp>
    <dsp:sp modelId="{D0C756FF-8200-4C9C-B4DE-3E8AD9CE2230}">
      <dsp:nvSpPr>
        <dsp:cNvPr id="0" name=""/>
        <dsp:cNvSpPr/>
      </dsp:nvSpPr>
      <dsp:spPr>
        <a:xfrm>
          <a:off x="1631632" y="3267981"/>
          <a:ext cx="9245915" cy="14005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mj-lt"/>
            </a:rPr>
            <a:t>Nécessité</a:t>
          </a:r>
          <a:r>
            <a:rPr lang="en-US" sz="2400" kern="1200" dirty="0">
              <a:latin typeface="+mj-lt"/>
            </a:rPr>
            <a:t> du droit aux </a:t>
          </a:r>
          <a:r>
            <a:rPr lang="en-US" sz="2400" kern="1200" dirty="0" err="1">
              <a:latin typeface="+mj-lt"/>
            </a:rPr>
            <a:t>semences</a:t>
          </a:r>
          <a:r>
            <a:rPr lang="en-US" sz="2400" kern="1200" dirty="0">
              <a:latin typeface="+mj-lt"/>
            </a:rPr>
            <a:t> </a:t>
          </a:r>
          <a:r>
            <a:rPr lang="en-US" sz="2400" kern="1200" dirty="0" err="1">
              <a:latin typeface="+mj-lt"/>
            </a:rPr>
            <a:t>paysannes</a:t>
          </a:r>
          <a:endParaRPr lang="en-US" sz="2400" kern="1200" dirty="0">
            <a:latin typeface="+mj-lt"/>
          </a:endParaRPr>
        </a:p>
      </dsp:txBody>
      <dsp:txXfrm>
        <a:off x="1672653" y="3309002"/>
        <a:ext cx="7437691" cy="1318521"/>
      </dsp:txXfrm>
    </dsp:sp>
    <dsp:sp modelId="{BA1CD446-89A7-423F-8613-3952F65D6F05}">
      <dsp:nvSpPr>
        <dsp:cNvPr id="0" name=""/>
        <dsp:cNvSpPr/>
      </dsp:nvSpPr>
      <dsp:spPr>
        <a:xfrm>
          <a:off x="8335549" y="1062093"/>
          <a:ext cx="910366" cy="91036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0381" y="1062093"/>
        <a:ext cx="500702" cy="685050"/>
      </dsp:txXfrm>
    </dsp:sp>
    <dsp:sp modelId="{9CEE73F2-FFD4-42B2-AEB4-5A0EFAECF283}">
      <dsp:nvSpPr>
        <dsp:cNvPr id="0" name=""/>
        <dsp:cNvSpPr/>
      </dsp:nvSpPr>
      <dsp:spPr>
        <a:xfrm>
          <a:off x="9151365" y="2686747"/>
          <a:ext cx="910366" cy="91036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56197" y="2686747"/>
        <a:ext cx="500702" cy="685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C5D2-3A20-4E29-9C0D-955FF4B38E21}">
      <dsp:nvSpPr>
        <dsp:cNvPr id="0" name=""/>
        <dsp:cNvSpPr/>
      </dsp:nvSpPr>
      <dsp:spPr>
        <a:xfrm>
          <a:off x="0" y="612"/>
          <a:ext cx="8049127" cy="14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40F0F-60CB-4B5B-8C0B-0F211C25799C}">
      <dsp:nvSpPr>
        <dsp:cNvPr id="0" name=""/>
        <dsp:cNvSpPr/>
      </dsp:nvSpPr>
      <dsp:spPr>
        <a:xfrm>
          <a:off x="433512" y="323059"/>
          <a:ext cx="788204" cy="788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B2898B-E515-48B4-8882-100645544023}">
      <dsp:nvSpPr>
        <dsp:cNvPr id="0" name=""/>
        <dsp:cNvSpPr/>
      </dsp:nvSpPr>
      <dsp:spPr>
        <a:xfrm>
          <a:off x="1655228" y="612"/>
          <a:ext cx="6393898" cy="143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70" tIns="151670" rIns="151670" bIns="151670" numCol="1" spcCol="1270" anchor="ctr" anchorCtr="0">
          <a:noAutofit/>
        </a:bodyPr>
        <a:lstStyle/>
        <a:p>
          <a:pPr marL="0" lvl="0" indent="0" algn="l" defTabSz="1111250">
            <a:lnSpc>
              <a:spcPct val="90000"/>
            </a:lnSpc>
            <a:spcBef>
              <a:spcPct val="0"/>
            </a:spcBef>
            <a:spcAft>
              <a:spcPct val="35000"/>
            </a:spcAft>
            <a:buNone/>
          </a:pPr>
          <a:r>
            <a:rPr lang="de-CH" sz="2500" b="1" i="0" kern="1200" baseline="0" dirty="0"/>
            <a:t>Convention </a:t>
          </a:r>
          <a:r>
            <a:rPr lang="de-CH" sz="2500" b="1" i="0" kern="1200" baseline="0" dirty="0" err="1"/>
            <a:t>sur</a:t>
          </a:r>
          <a:r>
            <a:rPr lang="de-CH" sz="2500" b="1" i="0" kern="1200" baseline="0" dirty="0"/>
            <a:t> la </a:t>
          </a:r>
          <a:r>
            <a:rPr lang="de-CH" sz="2500" b="1" i="0" kern="1200" baseline="0" dirty="0" err="1"/>
            <a:t>diversité</a:t>
          </a:r>
          <a:r>
            <a:rPr lang="de-CH" sz="2500" b="1" i="0" kern="1200" baseline="0" dirty="0"/>
            <a:t> </a:t>
          </a:r>
          <a:r>
            <a:rPr lang="de-CH" sz="2500" b="1" i="0" kern="1200" baseline="0" dirty="0" err="1"/>
            <a:t>biologique</a:t>
          </a:r>
          <a:r>
            <a:rPr lang="de-CH" sz="2500" b="1" i="0" kern="1200" baseline="0" dirty="0"/>
            <a:t> (CDB)</a:t>
          </a:r>
          <a:endParaRPr lang="en-US" sz="2500" kern="1200" dirty="0"/>
        </a:p>
      </dsp:txBody>
      <dsp:txXfrm>
        <a:off x="1655228" y="612"/>
        <a:ext cx="6393898" cy="1433098"/>
      </dsp:txXfrm>
    </dsp:sp>
    <dsp:sp modelId="{1B23188F-375A-469C-99F6-9E62913DD1E2}">
      <dsp:nvSpPr>
        <dsp:cNvPr id="0" name=""/>
        <dsp:cNvSpPr/>
      </dsp:nvSpPr>
      <dsp:spPr>
        <a:xfrm>
          <a:off x="0" y="1791985"/>
          <a:ext cx="8049127" cy="14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44A28-F98A-423D-9686-7CB8976F3B2F}">
      <dsp:nvSpPr>
        <dsp:cNvPr id="0" name=""/>
        <dsp:cNvSpPr/>
      </dsp:nvSpPr>
      <dsp:spPr>
        <a:xfrm>
          <a:off x="433512" y="2114432"/>
          <a:ext cx="788204" cy="788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91246-D00B-48C0-8077-67C569A106FB}">
      <dsp:nvSpPr>
        <dsp:cNvPr id="0" name=""/>
        <dsp:cNvSpPr/>
      </dsp:nvSpPr>
      <dsp:spPr>
        <a:xfrm>
          <a:off x="1655228" y="1791985"/>
          <a:ext cx="6393898" cy="143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70" tIns="151670" rIns="151670" bIns="151670" numCol="1" spcCol="1270" anchor="ctr" anchorCtr="0">
          <a:noAutofit/>
        </a:bodyPr>
        <a:lstStyle/>
        <a:p>
          <a:pPr marL="0" lvl="0" indent="0" algn="l" defTabSz="1111250">
            <a:lnSpc>
              <a:spcPct val="90000"/>
            </a:lnSpc>
            <a:spcBef>
              <a:spcPct val="0"/>
            </a:spcBef>
            <a:spcAft>
              <a:spcPct val="35000"/>
            </a:spcAft>
            <a:buNone/>
          </a:pPr>
          <a:r>
            <a:rPr lang="de-CH" sz="2500" b="1" i="0" kern="1200" baseline="0" dirty="0" err="1"/>
            <a:t>Traité</a:t>
          </a:r>
          <a:r>
            <a:rPr lang="de-CH" sz="2500" b="1" i="0" kern="1200" baseline="0" dirty="0"/>
            <a:t> international </a:t>
          </a:r>
          <a:r>
            <a:rPr lang="de-CH" sz="2500" b="1" i="0" kern="1200" baseline="0" dirty="0" err="1"/>
            <a:t>sur</a:t>
          </a:r>
          <a:r>
            <a:rPr lang="de-CH" sz="2500" b="1" i="0" kern="1200" baseline="0" dirty="0"/>
            <a:t> </a:t>
          </a:r>
          <a:r>
            <a:rPr lang="de-CH" sz="2500" b="1" i="0" kern="1200" baseline="0" dirty="0" err="1"/>
            <a:t>les</a:t>
          </a:r>
          <a:r>
            <a:rPr lang="de-CH" sz="2500" b="1" i="0" kern="1200" baseline="0" dirty="0"/>
            <a:t> </a:t>
          </a:r>
          <a:r>
            <a:rPr lang="de-CH" sz="2500" b="1" i="0" kern="1200" baseline="0" dirty="0" err="1"/>
            <a:t>ressources</a:t>
          </a:r>
          <a:r>
            <a:rPr lang="de-CH" sz="2500" b="1" i="0" kern="1200" baseline="0" dirty="0"/>
            <a:t> </a:t>
          </a:r>
          <a:r>
            <a:rPr lang="de-CH" sz="2500" b="1" i="0" kern="1200" baseline="0" dirty="0" err="1"/>
            <a:t>phytogénétiques</a:t>
          </a:r>
          <a:r>
            <a:rPr lang="de-CH" sz="2500" b="1" i="0" kern="1200" baseline="0" dirty="0"/>
            <a:t> </a:t>
          </a:r>
          <a:r>
            <a:rPr lang="de-CH" sz="2500" b="1" i="0" kern="1200" baseline="0" dirty="0" err="1"/>
            <a:t>pour</a:t>
          </a:r>
          <a:r>
            <a:rPr lang="de-CH" sz="2500" b="1" i="0" kern="1200" baseline="0" dirty="0"/>
            <a:t> l'alimentation et </a:t>
          </a:r>
          <a:r>
            <a:rPr lang="de-CH" sz="2500" b="1" i="0" kern="1200" baseline="0" dirty="0" err="1"/>
            <a:t>l'agriculture</a:t>
          </a:r>
          <a:r>
            <a:rPr lang="de-CH" sz="2500" b="1" i="0" kern="1200" baseline="0" dirty="0"/>
            <a:t> (ITPGRFA) </a:t>
          </a:r>
          <a:endParaRPr lang="en-US" sz="2500" kern="1200" dirty="0"/>
        </a:p>
      </dsp:txBody>
      <dsp:txXfrm>
        <a:off x="1655228" y="1791985"/>
        <a:ext cx="6393898" cy="1433098"/>
      </dsp:txXfrm>
    </dsp:sp>
    <dsp:sp modelId="{C792E066-D51D-43CC-BD4A-04ABCCFD5B63}">
      <dsp:nvSpPr>
        <dsp:cNvPr id="0" name=""/>
        <dsp:cNvSpPr/>
      </dsp:nvSpPr>
      <dsp:spPr>
        <a:xfrm>
          <a:off x="0" y="3547918"/>
          <a:ext cx="8049127" cy="14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DED18-AA42-4CF8-9D79-8D4AF6EF15A9}">
      <dsp:nvSpPr>
        <dsp:cNvPr id="0" name=""/>
        <dsp:cNvSpPr/>
      </dsp:nvSpPr>
      <dsp:spPr>
        <a:xfrm>
          <a:off x="433512" y="3905806"/>
          <a:ext cx="788204" cy="788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CE1B9C-BD3D-45B6-972C-9197C4C8924F}">
      <dsp:nvSpPr>
        <dsp:cNvPr id="0" name=""/>
        <dsp:cNvSpPr/>
      </dsp:nvSpPr>
      <dsp:spPr>
        <a:xfrm>
          <a:off x="1655228" y="3583358"/>
          <a:ext cx="6393898" cy="143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70" tIns="151670" rIns="151670" bIns="151670" numCol="1" spcCol="1270" anchor="ctr" anchorCtr="0">
          <a:noAutofit/>
        </a:bodyPr>
        <a:lstStyle/>
        <a:p>
          <a:pPr marL="0" lvl="0" indent="0" algn="l" defTabSz="1111250">
            <a:lnSpc>
              <a:spcPct val="90000"/>
            </a:lnSpc>
            <a:spcBef>
              <a:spcPct val="0"/>
            </a:spcBef>
            <a:spcAft>
              <a:spcPct val="35000"/>
            </a:spcAft>
            <a:buNone/>
          </a:pPr>
          <a:r>
            <a:rPr lang="de-CH" sz="2500" b="1" i="0" kern="1200" baseline="0" dirty="0"/>
            <a:t>UNDROP</a:t>
          </a:r>
          <a:endParaRPr lang="en-US" sz="2500" kern="1200" dirty="0"/>
        </a:p>
      </dsp:txBody>
      <dsp:txXfrm>
        <a:off x="1655228" y="3583358"/>
        <a:ext cx="6393898" cy="1433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B1C2A-CF6D-4404-9EBF-6234EE6AA805}">
      <dsp:nvSpPr>
        <dsp:cNvPr id="0" name=""/>
        <dsp:cNvSpPr/>
      </dsp:nvSpPr>
      <dsp:spPr>
        <a:xfrm>
          <a:off x="0" y="245391"/>
          <a:ext cx="3301164" cy="19806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a:t>Tension entre droits  des paysan∙ne∙s et droits de propriété intellectuelle</a:t>
          </a:r>
          <a:endParaRPr lang="en-US" sz="2600" kern="1200"/>
        </a:p>
      </dsp:txBody>
      <dsp:txXfrm>
        <a:off x="0" y="245391"/>
        <a:ext cx="3301164" cy="1980698"/>
      </dsp:txXfrm>
    </dsp:sp>
    <dsp:sp modelId="{49278B9E-CE2A-46D6-A1F0-3DA517062452}">
      <dsp:nvSpPr>
        <dsp:cNvPr id="0" name=""/>
        <dsp:cNvSpPr/>
      </dsp:nvSpPr>
      <dsp:spPr>
        <a:xfrm>
          <a:off x="3631280" y="245391"/>
          <a:ext cx="3301164" cy="19806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Concentration du marché et dépendance économique</a:t>
          </a:r>
          <a:endParaRPr lang="en-US" sz="2600" kern="1200" dirty="0"/>
        </a:p>
      </dsp:txBody>
      <dsp:txXfrm>
        <a:off x="3631280" y="245391"/>
        <a:ext cx="3301164" cy="1980698"/>
      </dsp:txXfrm>
    </dsp:sp>
    <dsp:sp modelId="{BDC88BF6-64A0-4446-ACAB-CA6C6DADF6EC}">
      <dsp:nvSpPr>
        <dsp:cNvPr id="0" name=""/>
        <dsp:cNvSpPr/>
      </dsp:nvSpPr>
      <dsp:spPr>
        <a:xfrm>
          <a:off x="7262561" y="245391"/>
          <a:ext cx="3301164" cy="19806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a:t>Faible reconnaissance institutionnelle des semences paysannes</a:t>
          </a:r>
          <a:endParaRPr lang="en-US" sz="2600" kern="1200"/>
        </a:p>
      </dsp:txBody>
      <dsp:txXfrm>
        <a:off x="7262561" y="245391"/>
        <a:ext cx="3301164" cy="1980698"/>
      </dsp:txXfrm>
    </dsp:sp>
    <dsp:sp modelId="{2622B8F8-687D-476B-A117-BF07342F48A4}">
      <dsp:nvSpPr>
        <dsp:cNvPr id="0" name=""/>
        <dsp:cNvSpPr/>
      </dsp:nvSpPr>
      <dsp:spPr>
        <a:xfrm>
          <a:off x="0" y="2556206"/>
          <a:ext cx="3301164" cy="19806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a:t>Pressions environnementales et érosion de la biodiversité</a:t>
          </a:r>
          <a:endParaRPr lang="en-US" sz="2600" kern="1200"/>
        </a:p>
      </dsp:txBody>
      <dsp:txXfrm>
        <a:off x="0" y="2556206"/>
        <a:ext cx="3301164" cy="1980698"/>
      </dsp:txXfrm>
    </dsp:sp>
    <dsp:sp modelId="{90513704-9929-425C-B9F0-874F27658A57}">
      <dsp:nvSpPr>
        <dsp:cNvPr id="0" name=""/>
        <dsp:cNvSpPr/>
      </dsp:nvSpPr>
      <dsp:spPr>
        <a:xfrm>
          <a:off x="3631280" y="2556206"/>
          <a:ext cx="3301164" cy="19806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a:t>Accès limité aux ressources et aux savoirs-faire</a:t>
          </a:r>
          <a:endParaRPr lang="en-US" sz="2600" kern="1200"/>
        </a:p>
      </dsp:txBody>
      <dsp:txXfrm>
        <a:off x="3631280" y="2556206"/>
        <a:ext cx="3301164" cy="1980698"/>
      </dsp:txXfrm>
    </dsp:sp>
    <dsp:sp modelId="{F87A4889-A51D-43C4-B87E-C83A7A9622CB}">
      <dsp:nvSpPr>
        <dsp:cNvPr id="0" name=""/>
        <dsp:cNvSpPr/>
      </dsp:nvSpPr>
      <dsp:spPr>
        <a:xfrm>
          <a:off x="7262561" y="2556206"/>
          <a:ext cx="3301164" cy="19806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Manque de volonté politique et de mise en œuvre concrète</a:t>
          </a:r>
          <a:endParaRPr lang="en-US" sz="2600" kern="1200" dirty="0"/>
        </a:p>
      </dsp:txBody>
      <dsp:txXfrm>
        <a:off x="7262561" y="2556206"/>
        <a:ext cx="3301164" cy="1980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F4E43-7DC2-46B1-96F5-9AC35C673A6C}">
      <dsp:nvSpPr>
        <dsp:cNvPr id="0" name=""/>
        <dsp:cNvSpPr/>
      </dsp:nvSpPr>
      <dsp:spPr>
        <a:xfrm>
          <a:off x="97201" y="3032"/>
          <a:ext cx="3473858" cy="2084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t>UPOV91 : interdit la réutilisation, l’échange et le don de semences</a:t>
          </a:r>
          <a:endParaRPr lang="en-US" sz="2400" kern="1200" dirty="0"/>
        </a:p>
      </dsp:txBody>
      <dsp:txXfrm>
        <a:off x="97201" y="3032"/>
        <a:ext cx="3473858" cy="2084315"/>
      </dsp:txXfrm>
    </dsp:sp>
    <dsp:sp modelId="{42F3427E-2DA1-4E63-B32A-E985262243D3}">
      <dsp:nvSpPr>
        <dsp:cNvPr id="0" name=""/>
        <dsp:cNvSpPr/>
      </dsp:nvSpPr>
      <dsp:spPr>
        <a:xfrm>
          <a:off x="3918446" y="3032"/>
          <a:ext cx="3473858" cy="2084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t>Lois nationales : contrôlent la mise sur le marché des semences</a:t>
          </a:r>
          <a:endParaRPr lang="en-US" sz="2400" kern="1200" dirty="0"/>
        </a:p>
      </dsp:txBody>
      <dsp:txXfrm>
        <a:off x="3918446" y="3032"/>
        <a:ext cx="3473858" cy="2084315"/>
      </dsp:txXfrm>
    </dsp:sp>
    <dsp:sp modelId="{6D815097-BCF0-41C9-ACC9-08CAAF717584}">
      <dsp:nvSpPr>
        <dsp:cNvPr id="0" name=""/>
        <dsp:cNvSpPr/>
      </dsp:nvSpPr>
      <dsp:spPr>
        <a:xfrm>
          <a:off x="7748862" y="23458"/>
          <a:ext cx="3473858" cy="2084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t>Pays du Sud : adoption de lois plus strictes + essor des OGM</a:t>
          </a:r>
          <a:endParaRPr lang="en-US" sz="2400" kern="1200" dirty="0"/>
        </a:p>
      </dsp:txBody>
      <dsp:txXfrm>
        <a:off x="7748862" y="23458"/>
        <a:ext cx="3473858" cy="2084315"/>
      </dsp:txXfrm>
    </dsp:sp>
    <dsp:sp modelId="{50CBBDAC-F761-45B3-B31E-4ED84CB433C0}">
      <dsp:nvSpPr>
        <dsp:cNvPr id="0" name=""/>
        <dsp:cNvSpPr/>
      </dsp:nvSpPr>
      <dsp:spPr>
        <a:xfrm>
          <a:off x="97201" y="2434733"/>
          <a:ext cx="3473858" cy="2084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err="1"/>
            <a:t>Paysan·ne·s</a:t>
          </a:r>
          <a:r>
            <a:rPr lang="fr-FR" sz="2400" b="0" i="0" kern="1200" baseline="0" dirty="0"/>
            <a:t> : peu de pouvoir dans les décisions</a:t>
          </a:r>
          <a:endParaRPr lang="en-US" sz="2400" kern="1200" dirty="0"/>
        </a:p>
      </dsp:txBody>
      <dsp:txXfrm>
        <a:off x="97201" y="2434733"/>
        <a:ext cx="3473858" cy="2084315"/>
      </dsp:txXfrm>
    </dsp:sp>
    <dsp:sp modelId="{6934A4F4-CD74-4AF3-8E1F-03F7622E9455}">
      <dsp:nvSpPr>
        <dsp:cNvPr id="0" name=""/>
        <dsp:cNvSpPr/>
      </dsp:nvSpPr>
      <dsp:spPr>
        <a:xfrm>
          <a:off x="3918446" y="2434733"/>
          <a:ext cx="3473858" cy="2084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i="0" kern="1200" baseline="0" dirty="0"/>
            <a:t>Risques : criminalisation et non-respect des droits internationaux (UNDROP, CBD, ITPGRFA)</a:t>
          </a:r>
          <a:endParaRPr lang="en-US" sz="2400" kern="1200" dirty="0"/>
        </a:p>
      </dsp:txBody>
      <dsp:txXfrm>
        <a:off x="3918446" y="2434733"/>
        <a:ext cx="3473858" cy="2084315"/>
      </dsp:txXfrm>
    </dsp:sp>
    <dsp:sp modelId="{92ACF722-3894-4A32-A628-35F9833F951E}">
      <dsp:nvSpPr>
        <dsp:cNvPr id="0" name=""/>
        <dsp:cNvSpPr/>
      </dsp:nvSpPr>
      <dsp:spPr>
        <a:xfrm>
          <a:off x="7739691" y="2434733"/>
          <a:ext cx="3473858" cy="2084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0" i="0" kern="1200" baseline="0"/>
            <a:t>Criminalisation </a:t>
          </a:r>
          <a:endParaRPr lang="en-US" sz="2400" kern="1200"/>
        </a:p>
      </dsp:txBody>
      <dsp:txXfrm>
        <a:off x="7739691" y="2434733"/>
        <a:ext cx="3473858" cy="20843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B4B47-31F8-4588-8C47-7758D3B3DBBE}" type="datetimeFigureOut">
              <a:rPr lang="fr-CH" smtClean="0"/>
              <a:t>10.02.2026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F2902-FF11-4DC3-B7DD-BA4E1306C00A}" type="slidenum">
              <a:rPr lang="fr-CH" smtClean="0"/>
              <a:t>‹N°›</a:t>
            </a:fld>
            <a:endParaRPr lang="fr-CH"/>
          </a:p>
        </p:txBody>
      </p:sp>
    </p:spTree>
    <p:extLst>
      <p:ext uri="{BB962C8B-B14F-4D97-AF65-F5344CB8AC3E}">
        <p14:creationId xmlns:p14="http://schemas.microsoft.com/office/powerpoint/2010/main" val="154018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rtal-cdn.scnat.ch/asset/839f00b4-70be-51c9-b5ee-e22ad72e061b/online_D_Layout_Factsheet_Agrobiodiversity_sm.pdf?b=7e671bb9-ce11-5bac-80b3-28c4d6886b28&amp;v=1bec7469-4f6c-5957-a72b-b2d28da3615d_0&amp;s=iRB-a2R4lHZXbtMf1G1AowqEprKlNbAdOQjLpJx7iTgvJ9YCRuqM8FON0KHn8oqs0QZ2vX3XxVGeboWOIs4Z-XRAD19ItQvXAJOHa5S9byFXySNAkoHN8Gvxaw9NCOwKRNCimF8F2nrBMaYF6l5N7bRTlU3W09es3Lp-9kRXR9k"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wissaid.kinsta.cloud/wp-content/uploads/2025/04/SaatgutInGefahr_DEU_web.pdf" TargetMode="External"/><Relationship Id="rId5" Type="http://schemas.openxmlformats.org/officeDocument/2006/relationships/hyperlink" Target="https://www.thehindu.com/news/national/karnataka/from-110000-varieties-of-rice-to-only-6000-now/article3284453.ece" TargetMode="External"/><Relationship Id="rId4" Type="http://schemas.openxmlformats.org/officeDocument/2006/relationships/hyperlink" Target="https://news.un.org/en/story/2010/10/35707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H"/>
          </a:p>
        </p:txBody>
      </p:sp>
      <p:sp>
        <p:nvSpPr>
          <p:cNvPr id="3" name="Notes Placeholder 2"/>
          <p:cNvSpPr>
            <a:spLocks noGrp="1"/>
          </p:cNvSpPr>
          <p:nvPr>
            <p:ph type="body" idx="1"/>
          </p:nvPr>
        </p:nvSpPr>
        <p:spPr/>
        <p:txBody>
          <a:bodyPr/>
          <a:lstStyle/>
          <a:p>
            <a:r>
              <a:rPr lang="fr-FR" dirty="0"/>
              <a:t>La Campagne œcuménique 2026, portée par l’EPER, Action de Carême et Être Partenaires, se déroulera du </a:t>
            </a:r>
            <a:r>
              <a:rPr lang="fr-FR" b="1" dirty="0"/>
              <a:t>mercredi des Cendres, le 18 février 2026, au dimanche de Pâques, le 5 avril 2026</a:t>
            </a:r>
            <a:r>
              <a:rPr lang="fr-FR" dirty="0"/>
              <a:t>.</a:t>
            </a:r>
          </a:p>
          <a:p>
            <a:r>
              <a:rPr lang="fr-FR" dirty="0"/>
              <a:t>Cette édition mettra en avant le </a:t>
            </a:r>
            <a:r>
              <a:rPr lang="fr-FR" b="1" dirty="0"/>
              <a:t>droit aux semences</a:t>
            </a:r>
            <a:r>
              <a:rPr lang="fr-FR" dirty="0"/>
              <a:t>, un pilier essentiel du </a:t>
            </a:r>
            <a:r>
              <a:rPr lang="fr-FR" b="1" dirty="0"/>
              <a:t>droit à l’alimentation</a:t>
            </a:r>
            <a:r>
              <a:rPr lang="fr-FR" dirty="0"/>
              <a:t> et de la </a:t>
            </a:r>
            <a:r>
              <a:rPr lang="fr-FR" b="1" dirty="0"/>
              <a:t>souveraineté alimentaire</a:t>
            </a:r>
            <a:r>
              <a:rPr lang="fr-FR" dirty="0"/>
              <a:t>. Elle rappellera que la capacité des </a:t>
            </a:r>
            <a:r>
              <a:rPr lang="fr-FR" dirty="0" err="1"/>
              <a:t>paysan·n·e·s</a:t>
            </a:r>
            <a:r>
              <a:rPr lang="fr-FR" dirty="0"/>
              <a:t> à conserver, échanger et reproduire leurs semences est fondamentale pour garantir des systèmes alimentaires durables, justes et résilients, notamment dans les pays du Sud.</a:t>
            </a:r>
          </a:p>
          <a:p>
            <a:endParaRPr lang="fr-FR" dirty="0"/>
          </a:p>
          <a:p>
            <a:r>
              <a:rPr lang="fr-FR" dirty="0"/>
              <a:t>La campagne invitera chacune et chacun à s’engager pour défendre ce droit, aujourd’hui fragilisé par la privatisation croissante et la concentration du marché des semences. Elle encouragera des pratiques solidaires et des politiques publiques qui soutiennent la biodiversité agricole et l’autonomie des communautés rurales.</a:t>
            </a:r>
          </a:p>
          <a:p>
            <a:endParaRPr lang="fr-FR" dirty="0"/>
          </a:p>
          <a:p>
            <a:r>
              <a:rPr lang="fr-FR" dirty="0"/>
              <a:t>À travers ce thème, la Campagne œcuménique 2026 mettra en lumière les </a:t>
            </a:r>
            <a:r>
              <a:rPr lang="fr-FR" b="1" dirty="0"/>
              <a:t>inégalités Nord-Sud</a:t>
            </a:r>
            <a:r>
              <a:rPr lang="fr-FR" dirty="0"/>
              <a:t> et les </a:t>
            </a:r>
            <a:r>
              <a:rPr lang="fr-FR" b="1" dirty="0"/>
              <a:t>causes structurelles de la faim</a:t>
            </a:r>
            <a:r>
              <a:rPr lang="fr-FR" dirty="0"/>
              <a:t>, tout en valorisant des initiatives locales et internationales qui œuvrent pour la justice alimentaire, l’accès à la terre et la préservation des semences paysannes.</a:t>
            </a:r>
          </a:p>
          <a:p>
            <a:pPr>
              <a:spcBef>
                <a:spcPts val="0"/>
              </a:spcBef>
              <a:spcAft>
                <a:spcPts val="0"/>
              </a:spcAft>
            </a:pPr>
            <a:endParaRPr lang="en-US" dirty="0">
              <a:latin typeface="Times New Roman"/>
              <a:ea typeface="ＭＳ Ｐゴシック"/>
              <a:cs typeface="Times New Roman"/>
            </a:endParaRPr>
          </a:p>
        </p:txBody>
      </p:sp>
      <p:sp>
        <p:nvSpPr>
          <p:cNvPr id="4" name="Slide Number Placeholder 3"/>
          <p:cNvSpPr>
            <a:spLocks noGrp="1"/>
          </p:cNvSpPr>
          <p:nvPr>
            <p:ph type="sldNum" sz="quarter" idx="5"/>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31AB54B6-8CA2-4D24-9AA1-87C4ECEA1D57}" type="slidenum">
              <a:rPr kumimoji="0" lang="de-CH"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41388" rtl="0" eaLnBrk="1" fontAlgn="auto" latinLnBrk="0" hangingPunct="1">
                <a:lnSpc>
                  <a:spcPct val="100000"/>
                </a:lnSpc>
                <a:spcBef>
                  <a:spcPts val="0"/>
                </a:spcBef>
                <a:spcAft>
                  <a:spcPts val="0"/>
                </a:spcAft>
                <a:buClrTx/>
                <a:buSzTx/>
                <a:buFontTx/>
                <a:buNone/>
                <a:tabLst/>
                <a:defRPr/>
              </a:pPr>
              <a:t>1</a:t>
            </a:fld>
            <a:endParaRPr kumimoji="0" lang="de-CH"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204735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L’essor de la mécanisation, puis de l’agriculture industrielle dès les années 1950, a favorisé les monocultures, plus compatibles avec les machines et les produits chimiques. La Révolution verte a ensuite diffusé des semences hybrides dépendantes des engrais et pesticides, d’abord en Asie puis dans d’autres régions du monde. À partir des années 1990, les semences génétiquement modifiées — conçues pour résister aux herbicides ou produire leurs propres pesticides — ont renforcé encore davantage ce modèle agricole basé sur la standardisation et la dépendance aux intrants chimiques.</a:t>
            </a:r>
            <a:endParaRPr lang="de-CH" dirty="0"/>
          </a:p>
          <a:p>
            <a:endParaRPr lang="de-CH" dirty="0"/>
          </a:p>
          <a:p>
            <a:r>
              <a:rPr lang="de-CH" dirty="0" err="1"/>
              <a:t>Technique</a:t>
            </a:r>
            <a:r>
              <a:rPr lang="de-CH" dirty="0"/>
              <a:t> : les machines et la chimie ont besoin de plantes uniformes</a:t>
            </a:r>
          </a:p>
          <a:p>
            <a:pPr marL="171450" indent="-171450">
              <a:buFont typeface="Symbol" panose="05050102010706020507" pitchFamily="18" charset="2"/>
              <a:buChar char="Þ"/>
            </a:pPr>
            <a:r>
              <a:rPr lang="de-CH" dirty="0"/>
              <a:t>Pour une récolte mécanique, toutes les cultures doivent être mûres en même temps, de taille identique et issues de monocultures à grande échelle. Cela nécessite des semences industrielles, des engrais chimiques et des pesticides. Ceux-ci sont proposés sous forme de « pack » ou doivent être achetés en tant que tel. </a:t>
            </a:r>
          </a:p>
          <a:p>
            <a:pPr marL="0" indent="0">
              <a:buFont typeface="Symbol" panose="05050102010706020507" pitchFamily="18" charset="2"/>
              <a:buNone/>
            </a:pPr>
            <a:endParaRPr lang="de-CH" dirty="0"/>
          </a:p>
          <a:p>
            <a:pPr>
              <a:buFont typeface="Arial" panose="020B0604020202020204" pitchFamily="34" charset="0"/>
              <a:buChar char="•"/>
            </a:pPr>
            <a:r>
              <a:rPr lang="de-CH" sz="1200" kern="1200" dirty="0">
                <a:ea typeface="+mn-ea"/>
              </a:rPr>
              <a:t>Mécanisation (depuis le milieu/la fin du XIXe siècle et industrialisation de l'agriculture depuis 1950 en Europe et aux États-Unis</a:t>
            </a:r>
          </a:p>
          <a:p>
            <a:pPr marL="285750" indent="-285750">
              <a:lnSpc>
                <a:spcPct val="90000"/>
              </a:lnSpc>
              <a:spcBef>
                <a:spcPts val="750"/>
              </a:spcBef>
              <a:spcAft>
                <a:spcPts val="600"/>
              </a:spcAft>
              <a:buClr>
                <a:srgbClr val="E00032"/>
              </a:buClr>
              <a:buSzPct val="110000"/>
              <a:buFont typeface="Arial" panose="020B0604020202020204" pitchFamily="34" charset="0"/>
              <a:buChar char="•"/>
            </a:pPr>
            <a:r>
              <a:rPr lang="de-CH" sz="1200" dirty="0">
                <a:latin typeface="Fira Sans Light" panose="020B0403050000020004" pitchFamily="34" charset="0"/>
              </a:rPr>
              <a:t>Révolution verte en Asie (</a:t>
            </a:r>
            <a:r>
              <a:rPr lang="de-CH" sz="1200" dirty="0" err="1">
                <a:latin typeface="Fira Sans Light" panose="020B0403050000020004" pitchFamily="34" charset="0"/>
              </a:rPr>
              <a:t>Fondation</a:t>
            </a:r>
            <a:r>
              <a:rPr lang="de-CH" sz="1200" dirty="0">
                <a:latin typeface="Fira Sans Light" panose="020B0403050000020004" pitchFamily="34" charset="0"/>
              </a:rPr>
              <a:t> Rockefeller dans les années 70), en Amérique latine et plus tard en Afrique (Bill Gates AGRA)</a:t>
            </a:r>
          </a:p>
          <a:p>
            <a:endParaRPr lang="de-CH" dirty="0"/>
          </a:p>
        </p:txBody>
      </p:sp>
      <p:sp>
        <p:nvSpPr>
          <p:cNvPr id="4" name="Foliennummernplatzhalter 3"/>
          <p:cNvSpPr>
            <a:spLocks noGrp="1"/>
          </p:cNvSpPr>
          <p:nvPr>
            <p:ph type="sldNum" sz="quarter" idx="5"/>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31AB54B6-8CA2-4D24-9AA1-87C4ECEA1D57}" type="slidenum">
              <a:rPr kumimoji="0" lang="de-CH" altLang="x-none"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941388" rtl="0" eaLnBrk="1" fontAlgn="auto" latinLnBrk="0" hangingPunct="1">
                <a:lnSpc>
                  <a:spcPct val="100000"/>
                </a:lnSpc>
                <a:spcBef>
                  <a:spcPts val="0"/>
                </a:spcBef>
                <a:spcAft>
                  <a:spcPts val="0"/>
                </a:spcAft>
                <a:buClrTx/>
                <a:buSzTx/>
                <a:buFontTx/>
                <a:buNone/>
                <a:tabLst/>
                <a:defRPr/>
              </a:pPr>
              <a:t>10</a:t>
            </a:fld>
            <a:endParaRPr kumimoji="0" lang="de-CH"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94822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5C92-3682-0540-355F-0992DF9A93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1148D8-D4D2-DE0E-A7EA-949BE9411A9A}"/>
              </a:ext>
            </a:extLst>
          </p:cNvPr>
          <p:cNvSpPr>
            <a:spLocks noGrp="1" noRot="1" noChangeAspect="1"/>
          </p:cNvSpPr>
          <p:nvPr>
            <p:ph type="sldImg"/>
          </p:nvPr>
        </p:nvSpPr>
        <p:spPr/>
        <p:txBody>
          <a:bodyPr/>
          <a:lstStyle/>
          <a:p>
            <a:endParaRPr lang="fr-CH"/>
          </a:p>
        </p:txBody>
      </p:sp>
      <p:sp>
        <p:nvSpPr>
          <p:cNvPr id="3" name="Espace réservé des notes 2">
            <a:extLst>
              <a:ext uri="{FF2B5EF4-FFF2-40B4-BE49-F238E27FC236}">
                <a16:creationId xmlns:a16="http://schemas.microsoft.com/office/drawing/2014/main" id="{DE45AAB3-D5F9-CE28-1B8B-7FA5CC17F1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Trois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instruments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juridiques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internationaux</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reconnaissent</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le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droit</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des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agricultrices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et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agriculteurs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à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disposer</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de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semences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et le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rôle</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important</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des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agriculteurs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dans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la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diversité</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des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semences</a:t>
            </a:r>
            <a:r>
              <a:rPr kumimoji="0" lang="de-CH" sz="1200" b="1" i="0" u="none" strike="noStrike" kern="1400" cap="none" spc="0" normalizeH="0" baseline="0" noProof="0" dirty="0">
                <a:ln>
                  <a:noFill/>
                </a:ln>
                <a:solidFill>
                  <a:srgbClr val="000000"/>
                </a:solidFill>
                <a:effectLst/>
                <a:uLnTx/>
                <a:uFillTx/>
                <a:latin typeface="Fira Sans" panose="020B0503050000020004" pitchFamily="34" charset="0"/>
              </a:rPr>
              <a:t> et des </a:t>
            </a:r>
            <a:r>
              <a:rPr kumimoji="0" lang="de-CH" sz="1200" b="1" i="0" u="none" strike="noStrike" kern="1400" cap="none" spc="0" normalizeH="0" baseline="0" noProof="0" dirty="0" err="1">
                <a:ln>
                  <a:noFill/>
                </a:ln>
                <a:solidFill>
                  <a:srgbClr val="000000"/>
                </a:solidFill>
                <a:effectLst/>
                <a:uLnTx/>
                <a:uFillTx/>
                <a:latin typeface="Fira Sans" panose="020B0503050000020004" pitchFamily="34" charset="0"/>
              </a:rPr>
              <a:t>aliments</a:t>
            </a:r>
            <a:endParaRPr kumimoji="0" lang="de-CH" sz="1200" b="1" i="0" u="none" strike="noStrike" kern="1400" cap="none" spc="0" normalizeH="0" baseline="0" noProof="0" dirty="0">
              <a:ln>
                <a:noFill/>
              </a:ln>
              <a:solidFill>
                <a:srgbClr val="000000"/>
              </a:solidFill>
              <a:effectLst/>
              <a:uLnTx/>
              <a:uFillTx/>
              <a:latin typeface="Fira Sans" panose="020B0503050000020004" pitchFamily="34" charset="0"/>
            </a:endParaRPr>
          </a:p>
          <a:p>
            <a:endParaRPr lang="de-CH" b="1" dirty="0"/>
          </a:p>
          <a:p>
            <a:endParaRPr lang="de-CH" b="1" dirty="0"/>
          </a:p>
          <a:p>
            <a:r>
              <a:rPr lang="de-CH" b="1" dirty="0"/>
              <a:t>Convention sur la biodiversité : </a:t>
            </a:r>
            <a:r>
              <a:rPr lang="de-CH" dirty="0"/>
              <a:t>accord international pour la protection de la diversité biologique. Il porte sur la protection de la biodiversité, son utilisation durable  et </a:t>
            </a:r>
            <a:r>
              <a:rPr lang="de-DE" b="0" i="0" dirty="0">
                <a:solidFill>
                  <a:srgbClr val="323232"/>
                </a:solidFill>
                <a:effectLst/>
                <a:latin typeface="BundesSans"/>
              </a:rPr>
              <a:t>le partage équitable des bénéfices découlant de l'utilisation des ressources génétiques</a:t>
            </a:r>
            <a:r>
              <a:rPr lang="de-CH" b="0" i="0" dirty="0">
                <a:solidFill>
                  <a:srgbClr val="323232"/>
                </a:solidFill>
                <a:effectLst/>
                <a:latin typeface="BundesSans"/>
              </a:rPr>
              <a:t>. Depuis 2022, il mentionne explicitement la préservation des droits des communautés </a:t>
            </a:r>
            <a:r>
              <a:rPr lang="de-CH" b="0" i="0" dirty="0" err="1">
                <a:solidFill>
                  <a:srgbClr val="323232"/>
                </a:solidFill>
                <a:effectLst/>
                <a:latin typeface="BundesSans"/>
              </a:rPr>
              <a:t>autochtones</a:t>
            </a:r>
            <a:r>
              <a:rPr lang="de-CH" b="0" i="0" dirty="0">
                <a:solidFill>
                  <a:srgbClr val="323232"/>
                </a:solidFill>
                <a:effectLst/>
                <a:latin typeface="Bundes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i="0" baseline="0" dirty="0"/>
              <a:t>: </a:t>
            </a:r>
            <a:r>
              <a:rPr lang="de-CH" b="0" i="1" baseline="0" dirty="0" err="1"/>
              <a:t>reconnaît</a:t>
            </a:r>
            <a:r>
              <a:rPr lang="de-CH" b="0" i="1" baseline="0" dirty="0"/>
              <a:t> </a:t>
            </a:r>
            <a:r>
              <a:rPr lang="de-CH" b="0" i="1" baseline="0" dirty="0" err="1"/>
              <a:t>les</a:t>
            </a:r>
            <a:r>
              <a:rPr lang="de-CH" b="0" i="1" baseline="0" dirty="0"/>
              <a:t> </a:t>
            </a:r>
            <a:r>
              <a:rPr lang="de-CH" b="0" i="1" baseline="0" dirty="0" err="1"/>
              <a:t>rôles</a:t>
            </a:r>
            <a:r>
              <a:rPr lang="de-CH" b="0" i="1" baseline="0" dirty="0"/>
              <a:t> et la </a:t>
            </a:r>
            <a:r>
              <a:rPr lang="de-CH" b="0" i="1" baseline="0" dirty="0" err="1"/>
              <a:t>contribution</a:t>
            </a:r>
            <a:r>
              <a:rPr lang="de-CH" b="0" i="1" baseline="0" dirty="0"/>
              <a:t> des </a:t>
            </a:r>
            <a:r>
              <a:rPr lang="de-CH" b="0" i="1" baseline="0" dirty="0" err="1"/>
              <a:t>peuples</a:t>
            </a:r>
            <a:r>
              <a:rPr lang="de-CH" b="0" i="1" baseline="0" dirty="0"/>
              <a:t> </a:t>
            </a:r>
            <a:r>
              <a:rPr lang="de-CH" b="0" i="1" baseline="0" dirty="0" err="1"/>
              <a:t>autochtones</a:t>
            </a:r>
            <a:r>
              <a:rPr lang="de-CH" b="0" i="1" baseline="0" dirty="0"/>
              <a:t> et des </a:t>
            </a:r>
            <a:r>
              <a:rPr lang="de-CH" b="0" i="1" baseline="0" dirty="0" err="1"/>
              <a:t>femmes</a:t>
            </a:r>
            <a:r>
              <a:rPr lang="de-CH" b="0" i="1" baseline="0" dirty="0"/>
              <a:t> à la </a:t>
            </a:r>
            <a:r>
              <a:rPr lang="de-CH" b="0" i="1" baseline="0" dirty="0" err="1"/>
              <a:t>diversité</a:t>
            </a:r>
            <a:r>
              <a:rPr lang="de-CH" b="0" i="1" baseline="0" dirty="0"/>
              <a:t> </a:t>
            </a:r>
            <a:r>
              <a:rPr lang="de-CH" b="0" i="1" baseline="0" dirty="0" err="1"/>
              <a:t>biologique</a:t>
            </a:r>
            <a:r>
              <a:rPr lang="de-CH" b="0" i="1" baseline="0" dirty="0"/>
              <a:t> (</a:t>
            </a:r>
            <a:r>
              <a:rPr lang="de-CH" b="0" i="1" baseline="0" dirty="0" err="1"/>
              <a:t>système</a:t>
            </a:r>
            <a:r>
              <a:rPr lang="de-CH" b="0" i="1" baseline="0" dirty="0"/>
              <a:t> de </a:t>
            </a:r>
            <a:r>
              <a:rPr lang="de-CH" b="0" i="1" baseline="0" dirty="0" err="1"/>
              <a:t>gestion</a:t>
            </a:r>
            <a:r>
              <a:rPr lang="de-CH" b="0" i="1" baseline="0" dirty="0"/>
              <a:t> </a:t>
            </a:r>
            <a:r>
              <a:rPr lang="de-CH" b="0" i="1" baseline="0" dirty="0" err="1"/>
              <a:t>traditionnel</a:t>
            </a:r>
            <a:r>
              <a:rPr lang="de-CH" b="0" i="1" baseline="0" dirty="0"/>
              <a:t>). </a:t>
            </a:r>
            <a:endParaRPr lang="fr-CH" i="1" dirty="0"/>
          </a:p>
          <a:p>
            <a:endParaRPr lang="de-CH" b="0" i="0" dirty="0">
              <a:solidFill>
                <a:srgbClr val="323232"/>
              </a:solidFill>
              <a:effectLst/>
              <a:latin typeface="BundesSans"/>
            </a:endParaRPr>
          </a:p>
          <a:p>
            <a:endParaRPr lang="de-CH" dirty="0"/>
          </a:p>
          <a:p>
            <a:r>
              <a:rPr lang="de-CH" b="1" dirty="0"/>
              <a:t>Convention internationale sur la protection des végétaux </a:t>
            </a:r>
            <a:r>
              <a:rPr lang="de-CH" dirty="0"/>
              <a:t>:  le </a:t>
            </a:r>
            <a:r>
              <a:rPr lang="de-DE" b="0" i="0" dirty="0">
                <a:solidFill>
                  <a:srgbClr val="222222"/>
                </a:solidFill>
                <a:effectLst/>
                <a:latin typeface="Radikal W01"/>
              </a:rPr>
              <a:t>Traité sur les semences de la FAO est </a:t>
            </a:r>
            <a:r>
              <a:rPr lang="de-DE" b="0" i="0" dirty="0">
                <a:solidFill>
                  <a:srgbClr val="323232"/>
                </a:solidFill>
                <a:effectLst/>
                <a:latin typeface="Arial" panose="020B0604020202020204" pitchFamily="34" charset="0"/>
              </a:rPr>
              <a:t>l'accord international le plus important pour la conservation et l'utilisation durable des ressources phytogénétiques pour l'alimentation et l'agriculture. Le traité garantit le maintien de l'accès à la biodiversité agricole et le respect des droits des agricultrices. (Art. 9 sur les droits des agriculteurs, ainsi que le préambule)</a:t>
            </a:r>
          </a:p>
          <a:p>
            <a:endParaRPr lang="de-DE" b="0" i="0" dirty="0">
              <a:solidFill>
                <a:srgbClr val="32323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b="1" i="0" baseline="0" dirty="0"/>
              <a:t>: </a:t>
            </a:r>
            <a:r>
              <a:rPr lang="de-CH" b="0" i="1" baseline="0" dirty="0" err="1"/>
              <a:t>reconnaît</a:t>
            </a:r>
            <a:r>
              <a:rPr lang="de-CH" b="0" i="1" baseline="0" dirty="0"/>
              <a:t> comme fondamental le </a:t>
            </a:r>
            <a:r>
              <a:rPr lang="de-CH" b="0" i="1" baseline="0" dirty="0" err="1"/>
              <a:t>droit</a:t>
            </a:r>
            <a:r>
              <a:rPr lang="de-CH" b="0" i="1" baseline="0" dirty="0"/>
              <a:t> des </a:t>
            </a:r>
            <a:r>
              <a:rPr lang="de-CH" b="0" i="1" baseline="0" dirty="0" err="1"/>
              <a:t>agriculteurs</a:t>
            </a:r>
            <a:r>
              <a:rPr lang="de-CH" b="0" i="1" baseline="0" dirty="0"/>
              <a:t> à </a:t>
            </a:r>
            <a:r>
              <a:rPr lang="de-CH" b="0" i="1" baseline="0" dirty="0" err="1"/>
              <a:t>conserver</a:t>
            </a:r>
            <a:r>
              <a:rPr lang="de-CH" b="0" i="1" baseline="0" dirty="0"/>
              <a:t>, </a:t>
            </a:r>
            <a:r>
              <a:rPr lang="de-CH" b="0" i="1" baseline="0" dirty="0" err="1"/>
              <a:t>utiliser</a:t>
            </a:r>
            <a:r>
              <a:rPr lang="de-CH" b="0" i="1" baseline="0" dirty="0"/>
              <a:t>, </a:t>
            </a:r>
            <a:r>
              <a:rPr lang="de-CH" b="0" i="1" baseline="0" dirty="0" err="1"/>
              <a:t>échanger</a:t>
            </a:r>
            <a:r>
              <a:rPr lang="de-CH" b="0" i="1" baseline="0" dirty="0"/>
              <a:t> et </a:t>
            </a:r>
            <a:r>
              <a:rPr lang="de-CH" b="0" i="1" baseline="0" dirty="0" err="1"/>
              <a:t>vendre</a:t>
            </a:r>
            <a:r>
              <a:rPr lang="de-CH" b="0" i="1" baseline="0" dirty="0"/>
              <a:t> des </a:t>
            </a:r>
            <a:r>
              <a:rPr lang="de-CH" b="0" i="1" baseline="0" dirty="0" err="1"/>
              <a:t>semences</a:t>
            </a:r>
            <a:r>
              <a:rPr lang="de-CH" b="0" i="1" baseline="0" dirty="0"/>
              <a:t> de ferme et </a:t>
            </a:r>
            <a:r>
              <a:rPr lang="de-CH" b="0" i="1" baseline="0" dirty="0" err="1"/>
              <a:t>d'autres</a:t>
            </a:r>
            <a:r>
              <a:rPr lang="de-CH" b="0" i="1" baseline="0" dirty="0"/>
              <a:t> </a:t>
            </a:r>
            <a:r>
              <a:rPr lang="de-CH" b="0" i="1" baseline="0" dirty="0" err="1"/>
              <a:t>matériels</a:t>
            </a:r>
            <a:r>
              <a:rPr lang="de-CH" b="0" i="1" baseline="0" dirty="0"/>
              <a:t> de </a:t>
            </a:r>
            <a:r>
              <a:rPr lang="de-CH" b="0" i="1" baseline="0" dirty="0" err="1"/>
              <a:t>multiplication</a:t>
            </a:r>
            <a:r>
              <a:rPr lang="de-CH" b="0" i="1" baseline="0" dirty="0"/>
              <a:t> (</a:t>
            </a:r>
            <a:r>
              <a:rPr lang="de-CH" b="0" i="1" baseline="0" dirty="0" err="1"/>
              <a:t>accès</a:t>
            </a:r>
            <a:r>
              <a:rPr lang="de-CH" b="0" i="1" baseline="0" dirty="0"/>
              <a:t>, </a:t>
            </a:r>
            <a:r>
              <a:rPr lang="de-CH" b="0" i="1" baseline="0" dirty="0" err="1"/>
              <a:t>partage</a:t>
            </a:r>
            <a:r>
              <a:rPr lang="de-CH" b="0" i="1" baseline="0" dirty="0"/>
              <a:t> et </a:t>
            </a:r>
            <a:r>
              <a:rPr lang="de-CH" b="0" i="1" baseline="0" dirty="0" err="1"/>
              <a:t>respect</a:t>
            </a:r>
            <a:r>
              <a:rPr lang="de-CH" b="0" i="1" baseline="0" dirty="0"/>
              <a:t>).</a:t>
            </a:r>
            <a:endParaRPr lang="fr-CH" i="1" dirty="0"/>
          </a:p>
          <a:p>
            <a:endParaRPr lang="de-DE" b="0" i="0" dirty="0">
              <a:solidFill>
                <a:srgbClr val="323232"/>
              </a:solidFill>
              <a:effectLst/>
              <a:latin typeface="Arial" panose="020B0604020202020204" pitchFamily="34" charset="0"/>
            </a:endParaRPr>
          </a:p>
          <a:p>
            <a:r>
              <a:rPr lang="de-DE" b="1" i="0" dirty="0">
                <a:solidFill>
                  <a:srgbClr val="323232"/>
                </a:solidFill>
                <a:effectLst/>
                <a:latin typeface="Arial" panose="020B0604020202020204" pitchFamily="34" charset="0"/>
              </a:rPr>
              <a:t>UNDROP </a:t>
            </a:r>
            <a:r>
              <a:rPr lang="de-DE" b="0" i="0" dirty="0">
                <a:solidFill>
                  <a:srgbClr val="323232"/>
                </a:solidFill>
                <a:effectLst/>
                <a:latin typeface="Arial" panose="020B0604020202020204" pitchFamily="34" charset="0"/>
              </a:rPr>
              <a:t>: Déclaration des Nations unies sur les droits des paysans et autres personnes travaillant dans les zones rurales.  Participation : art. 4.2.a, art. 5 (accès aux ressources),  art. 15 (autodétermination du type de système alimentaire, souveraineté alimentaire ; art. 19 : semences. Depuis 2024, il existe un groupe de travail des Nations unies sur l'UNDROP, qui examine les progrès de la mise en œuvre au niveau national et international.</a:t>
            </a:r>
          </a:p>
          <a:p>
            <a:endParaRPr lang="de-DE" b="0" i="0" dirty="0">
              <a:solidFill>
                <a:srgbClr val="32323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b="1" i="0" baseline="0" dirty="0"/>
              <a:t>:  </a:t>
            </a:r>
            <a:r>
              <a:rPr lang="de-CH" b="0" i="1" baseline="0" dirty="0" err="1"/>
              <a:t>respecter</a:t>
            </a:r>
            <a:r>
              <a:rPr lang="de-CH" b="0" i="1" baseline="0" dirty="0"/>
              <a:t>, </a:t>
            </a:r>
            <a:r>
              <a:rPr lang="de-CH" b="0" i="1" baseline="0" dirty="0" err="1"/>
              <a:t>protéger</a:t>
            </a:r>
            <a:r>
              <a:rPr lang="de-CH" b="0" i="1" baseline="0" dirty="0"/>
              <a:t> et </a:t>
            </a:r>
            <a:r>
              <a:rPr lang="de-CH" b="0" i="1" baseline="0" dirty="0" err="1"/>
              <a:t>réaliser</a:t>
            </a:r>
            <a:r>
              <a:rPr lang="de-CH" b="0" i="1" baseline="0" dirty="0"/>
              <a:t> </a:t>
            </a:r>
            <a:r>
              <a:rPr lang="de-CH" b="0" i="1" baseline="0" dirty="0" err="1"/>
              <a:t>les</a:t>
            </a:r>
            <a:r>
              <a:rPr lang="de-CH" b="0" i="1" baseline="0" dirty="0"/>
              <a:t> </a:t>
            </a:r>
            <a:r>
              <a:rPr lang="de-CH" b="0" i="1" baseline="0" dirty="0" err="1"/>
              <a:t>droits</a:t>
            </a:r>
            <a:r>
              <a:rPr lang="de-CH" b="0" i="1" baseline="0" dirty="0"/>
              <a:t> à la </a:t>
            </a:r>
            <a:r>
              <a:rPr lang="de-CH" b="0" i="1" baseline="0" dirty="0" err="1"/>
              <a:t>biodiversité</a:t>
            </a:r>
            <a:r>
              <a:rPr lang="de-CH" b="0" i="1" baseline="0" dirty="0"/>
              <a:t> et </a:t>
            </a:r>
            <a:r>
              <a:rPr lang="de-CH" b="0" i="1" baseline="0" dirty="0" err="1"/>
              <a:t>aux</a:t>
            </a:r>
            <a:r>
              <a:rPr lang="de-CH" b="0" i="1" baseline="0" dirty="0"/>
              <a:t> </a:t>
            </a:r>
            <a:r>
              <a:rPr lang="de-CH" b="0" i="1" baseline="0" dirty="0" err="1"/>
              <a:t>semences</a:t>
            </a:r>
            <a:r>
              <a:rPr lang="de-CH" b="0" i="1" baseline="0" dirty="0"/>
              <a:t> : </a:t>
            </a:r>
            <a:r>
              <a:rPr lang="de-CH" b="0" i="1" baseline="0" dirty="0" err="1"/>
              <a:t>protection</a:t>
            </a:r>
            <a:r>
              <a:rPr lang="de-CH" b="0" i="1" baseline="0" dirty="0"/>
              <a:t> des </a:t>
            </a:r>
            <a:r>
              <a:rPr lang="de-CH" b="0" i="1" baseline="0" dirty="0" err="1"/>
              <a:t>savoirs</a:t>
            </a:r>
            <a:r>
              <a:rPr lang="de-CH" b="0" i="1" baseline="0" dirty="0"/>
              <a:t>, des </a:t>
            </a:r>
            <a:r>
              <a:rPr lang="de-CH" b="0" i="1" baseline="0" dirty="0" err="1"/>
              <a:t>innovations</a:t>
            </a:r>
            <a:r>
              <a:rPr lang="de-CH" b="0" i="1" baseline="0" dirty="0"/>
              <a:t> et des </a:t>
            </a:r>
            <a:r>
              <a:rPr lang="de-CH" b="0" i="1" baseline="0" dirty="0" err="1"/>
              <a:t>pratiques</a:t>
            </a:r>
            <a:r>
              <a:rPr lang="de-CH" b="0" i="1" baseline="0" dirty="0"/>
              <a:t> </a:t>
            </a:r>
            <a:r>
              <a:rPr lang="de-CH" b="0" i="1" baseline="0" dirty="0" err="1"/>
              <a:t>traditionnelles</a:t>
            </a:r>
            <a:r>
              <a:rPr lang="de-CH" b="0" i="1" baseline="0" dirty="0"/>
              <a:t> relatives </a:t>
            </a:r>
            <a:r>
              <a:rPr lang="de-CH" b="0" i="1" baseline="0" dirty="0" err="1"/>
              <a:t>aux</a:t>
            </a:r>
            <a:r>
              <a:rPr lang="de-CH" b="0" i="1" baseline="0" dirty="0"/>
              <a:t> </a:t>
            </a:r>
            <a:r>
              <a:rPr lang="de-CH" b="0" i="1" baseline="0" dirty="0" err="1"/>
              <a:t>semences</a:t>
            </a:r>
            <a:endParaRPr lang="fr-CH" i="1" dirty="0"/>
          </a:p>
          <a:p>
            <a:endParaRPr lang="de-DE" b="0" i="0" dirty="0">
              <a:solidFill>
                <a:srgbClr val="323232"/>
              </a:solidFill>
              <a:effectLst/>
              <a:latin typeface="Arial" panose="020B0604020202020204" pitchFamily="34" charset="0"/>
            </a:endParaRPr>
          </a:p>
          <a:p>
            <a:endParaRPr lang="de-DE" b="0" i="0" dirty="0">
              <a:solidFill>
                <a:srgbClr val="222222"/>
              </a:solidFill>
              <a:effectLst/>
              <a:latin typeface="Radikal W01"/>
            </a:endParaRPr>
          </a:p>
          <a:p>
            <a:endParaRPr lang="fr-CH" dirty="0"/>
          </a:p>
        </p:txBody>
      </p:sp>
      <p:sp>
        <p:nvSpPr>
          <p:cNvPr id="4" name="Espace réservé du numéro de diapositive 3">
            <a:extLst>
              <a:ext uri="{FF2B5EF4-FFF2-40B4-BE49-F238E27FC236}">
                <a16:creationId xmlns:a16="http://schemas.microsoft.com/office/drawing/2014/main" id="{CBDD012F-892D-7AA0-32B0-311CB4FF4B1F}"/>
              </a:ext>
            </a:extLst>
          </p:cNvPr>
          <p:cNvSpPr>
            <a:spLocks noGrp="1"/>
          </p:cNvSpPr>
          <p:nvPr>
            <p:ph type="sldNum" sz="quarter" idx="5"/>
          </p:nvPr>
        </p:nvSpPr>
        <p:spPr/>
        <p:txBody>
          <a:bodyPr/>
          <a:lstStyle/>
          <a:p>
            <a:fld id="{0D4716AE-64C9-4F5C-8072-4AD297B6EE09}" type="slidenum">
              <a:rPr lang="fr-CH" smtClean="0"/>
              <a:t>11</a:t>
            </a:fld>
            <a:endParaRPr lang="fr-CH"/>
          </a:p>
        </p:txBody>
      </p:sp>
    </p:spTree>
    <p:extLst>
      <p:ext uri="{BB962C8B-B14F-4D97-AF65-F5344CB8AC3E}">
        <p14:creationId xmlns:p14="http://schemas.microsoft.com/office/powerpoint/2010/main" val="329378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L’UNDROP</a:t>
            </a:r>
            <a:r>
              <a:rPr lang="fr-FR" dirty="0"/>
              <a:t> reconnaît que les </a:t>
            </a:r>
            <a:r>
              <a:rPr lang="fr-FR" dirty="0" err="1"/>
              <a:t>paysan·ne·s</a:t>
            </a:r>
            <a:r>
              <a:rPr lang="fr-FR" dirty="0"/>
              <a:t> jouent un rôle essentiel dans la préservation de la diversité agricole. Elle garantit ainsi leur droit de protéger et de valoriser les savoirs traditionnels liés aux semences, qui sont le fruit de générations d’expérience. Elle affirme également que les communautés paysannes doivent recevoir une part équitable des avantages tirés de l’utilisation des ressources génétiques qu’elles ont contribué à conserver. L’UNDROP leur accorde en outre le droit de participer aux processus décisionnels concernant la conservation, la gestion et l’usage durable des semences. Enfin, elle protège leur liberté fondamentale de conserver, sélectionner, utiliser, échanger et vendre leurs propres semences, afin de rester autonomes et de maintenir des systèmes agricoles vivants et diversifiés.</a:t>
            </a:r>
          </a:p>
        </p:txBody>
      </p:sp>
      <p:sp>
        <p:nvSpPr>
          <p:cNvPr id="4" name="Espace réservé du numéro de diapositive 3"/>
          <p:cNvSpPr>
            <a:spLocks noGrp="1"/>
          </p:cNvSpPr>
          <p:nvPr>
            <p:ph type="sldNum" sz="quarter" idx="5"/>
          </p:nvPr>
        </p:nvSpPr>
        <p:spPr/>
        <p:txBody>
          <a:bodyPr/>
          <a:lstStyle/>
          <a:p>
            <a:fld id="{0D4716AE-64C9-4F5C-8072-4AD297B6EE09}" type="slidenum">
              <a:rPr lang="fr-CH" smtClean="0"/>
              <a:t>12</a:t>
            </a:fld>
            <a:endParaRPr lang="fr-CH"/>
          </a:p>
        </p:txBody>
      </p:sp>
    </p:spTree>
    <p:extLst>
      <p:ext uri="{BB962C8B-B14F-4D97-AF65-F5344CB8AC3E}">
        <p14:creationId xmlns:p14="http://schemas.microsoft.com/office/powerpoint/2010/main" val="339966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r>
              <a:rPr lang="fr-FR" sz="1200" b="1" i="1" dirty="0"/>
              <a:t>En résumé :</a:t>
            </a:r>
          </a:p>
          <a:p>
            <a:r>
              <a:rPr lang="fr-CH" dirty="0"/>
              <a:t>Les </a:t>
            </a:r>
            <a:r>
              <a:rPr lang="fr-CH" dirty="0" err="1"/>
              <a:t>paysan·ne·s</a:t>
            </a:r>
            <a:r>
              <a:rPr lang="fr-CH" dirty="0"/>
              <a:t> sont de plus en plus </a:t>
            </a:r>
            <a:r>
              <a:rPr lang="fr-CH" dirty="0" err="1"/>
              <a:t>empêché·e·s</a:t>
            </a:r>
            <a:r>
              <a:rPr lang="fr-CH" dirty="0"/>
              <a:t> de garder, échanger ou reproduire leurs semences, car les lois et les brevets favorisent les grandes entreprises et rendent les semences paysannes illégales. Cela réduit la diversité des plantes, renforce la dépendance économique des agriculteurs et affaiblit les savoirs traditionnels, sans soutien politique réel.</a:t>
            </a:r>
            <a:endParaRPr lang="fr-FR" sz="1200" b="1" i="1" dirty="0"/>
          </a:p>
          <a:p>
            <a:endParaRPr lang="fr-FR" sz="1200" dirty="0"/>
          </a:p>
          <a:p>
            <a:r>
              <a:rPr lang="fr-FR" sz="1200" dirty="0"/>
              <a:t>******************************************************************************************************************</a:t>
            </a:r>
          </a:p>
          <a:p>
            <a:endParaRPr lang="fr-FR" sz="1200" dirty="0"/>
          </a:p>
          <a:p>
            <a:r>
              <a:rPr lang="fr-FR" sz="1200" dirty="0"/>
              <a:t>A-</a:t>
            </a:r>
          </a:p>
          <a:p>
            <a:r>
              <a:rPr lang="fr-FR" sz="1200" dirty="0"/>
              <a:t>Les </a:t>
            </a:r>
            <a:r>
              <a:rPr lang="fr-FR" sz="1200" b="1" dirty="0"/>
              <a:t>brevets sur les semences</a:t>
            </a:r>
            <a:r>
              <a:rPr lang="fr-FR" sz="1200" dirty="0"/>
              <a:t> et les </a:t>
            </a:r>
            <a:r>
              <a:rPr lang="fr-FR" sz="1200" b="1" dirty="0"/>
              <a:t>certificats d’obtention végétale</a:t>
            </a:r>
            <a:r>
              <a:rPr lang="fr-FR" sz="1200" dirty="0"/>
              <a:t> (issus de la Convention UPOV 1991 ou de l’Accord sur les ADPIC de l’OMC) </a:t>
            </a:r>
            <a:r>
              <a:rPr lang="fr-FR" sz="1200" b="1" dirty="0"/>
              <a:t>restreignent la réutilisation, l’échange et la vente de semences paysannes</a:t>
            </a:r>
            <a:r>
              <a:rPr lang="fr-FR" sz="1200" dirty="0"/>
              <a:t>.</a:t>
            </a:r>
          </a:p>
          <a:p>
            <a:r>
              <a:rPr lang="fr-FR" sz="1200" dirty="0"/>
              <a:t>Les paysans risquent des </a:t>
            </a:r>
            <a:r>
              <a:rPr lang="fr-FR" sz="1200" b="1" dirty="0"/>
              <a:t>sanctions juridiques</a:t>
            </a:r>
            <a:r>
              <a:rPr lang="fr-FR" sz="1200" dirty="0"/>
              <a:t> s’ils conservent ou échangent des semences protégées, même issues de leurs récoltes.</a:t>
            </a:r>
          </a:p>
          <a:p>
            <a:r>
              <a:rPr lang="fr-FR" sz="1200" dirty="0"/>
              <a:t>Cela entre en conflit direct avec l’</a:t>
            </a:r>
            <a:r>
              <a:rPr lang="fr-FR" sz="1200" b="1" dirty="0"/>
              <a:t>article 19 de l’UNDROP</a:t>
            </a:r>
            <a:r>
              <a:rPr lang="fr-FR" sz="1200" dirty="0"/>
              <a:t>, qui reconnaît le droit de conserver et d’échanger librement les semences.</a:t>
            </a:r>
          </a:p>
          <a:p>
            <a:r>
              <a:rPr lang="fr-FR" sz="1200" dirty="0"/>
              <a:t>B-</a:t>
            </a:r>
          </a:p>
          <a:p>
            <a:r>
              <a:rPr lang="fr-FR" dirty="0"/>
              <a:t>Quelques </a:t>
            </a:r>
            <a:r>
              <a:rPr lang="fr-FR" b="1" dirty="0"/>
              <a:t>grandes entreprises multinationales</a:t>
            </a:r>
            <a:r>
              <a:rPr lang="fr-FR" dirty="0"/>
              <a:t> (Bayer-Monsanto, </a:t>
            </a:r>
            <a:r>
              <a:rPr lang="fr-FR" dirty="0" err="1"/>
              <a:t>Corteva</a:t>
            </a:r>
            <a:r>
              <a:rPr lang="fr-FR" dirty="0"/>
              <a:t>, Syngenta, BASF) contrôlent aujourd’hui plus de </a:t>
            </a:r>
            <a:r>
              <a:rPr lang="fr-FR" b="1" dirty="0"/>
              <a:t>60 % du marché mondial des semences commerciales</a:t>
            </a:r>
            <a:r>
              <a:rPr lang="fr-FR" dirty="0"/>
              <a:t>.</a:t>
            </a:r>
          </a:p>
          <a:p>
            <a:r>
              <a:rPr lang="fr-FR" dirty="0"/>
              <a:t>Cette concentration entraîne :</a:t>
            </a:r>
          </a:p>
          <a:p>
            <a:r>
              <a:rPr lang="fr-FR" dirty="0"/>
              <a:t>une </a:t>
            </a:r>
            <a:r>
              <a:rPr lang="fr-FR" b="1" dirty="0"/>
              <a:t>uniformisation génétique</a:t>
            </a:r>
            <a:r>
              <a:rPr lang="fr-FR" dirty="0"/>
              <a:t> des variétés ;</a:t>
            </a:r>
          </a:p>
          <a:p>
            <a:r>
              <a:rPr lang="fr-FR" dirty="0"/>
              <a:t>une </a:t>
            </a:r>
            <a:r>
              <a:rPr lang="fr-FR" b="1" dirty="0"/>
              <a:t>dépendance économique</a:t>
            </a:r>
            <a:r>
              <a:rPr lang="fr-FR" dirty="0"/>
              <a:t> des agriculteurs vis-à-vis des semences achetées chaque année ;</a:t>
            </a:r>
          </a:p>
          <a:p>
            <a:r>
              <a:rPr lang="fr-FR" dirty="0"/>
              <a:t>la disparition progressive des </a:t>
            </a:r>
            <a:r>
              <a:rPr lang="fr-FR" b="1" dirty="0"/>
              <a:t>semences locales adaptées</a:t>
            </a:r>
            <a:r>
              <a:rPr lang="fr-FR" dirty="0"/>
              <a:t>.</a:t>
            </a:r>
          </a:p>
          <a:p>
            <a:r>
              <a:rPr lang="fr-FR" dirty="0"/>
              <a:t>Les paysans qui souhaitent produire leurs propres semences sont souvent </a:t>
            </a:r>
            <a:r>
              <a:rPr lang="fr-FR" b="1" dirty="0"/>
              <a:t>marginalisés ou exclus des circuits de distribution officiels</a:t>
            </a:r>
            <a:r>
              <a:rPr lang="fr-FR" dirty="0"/>
              <a:t>.</a:t>
            </a:r>
          </a:p>
          <a:p>
            <a:r>
              <a:rPr lang="fr-FR" dirty="0"/>
              <a:t>C-</a:t>
            </a:r>
          </a:p>
          <a:p>
            <a:r>
              <a:rPr lang="fr-FR" dirty="0"/>
              <a:t>Dans de nombreux pays, les </a:t>
            </a:r>
            <a:r>
              <a:rPr lang="fr-FR" b="1" dirty="0"/>
              <a:t>lois semencières nationales</a:t>
            </a:r>
            <a:r>
              <a:rPr lang="fr-FR" dirty="0"/>
              <a:t> ne reconnaissent pas les </a:t>
            </a:r>
            <a:r>
              <a:rPr lang="fr-FR" b="1" dirty="0"/>
              <a:t>systèmes semenciers paysans</a:t>
            </a:r>
            <a:r>
              <a:rPr lang="fr-FR" dirty="0"/>
              <a:t> (autoproduction, échange, dons, trocs).</a:t>
            </a:r>
          </a:p>
          <a:p>
            <a:r>
              <a:rPr lang="fr-FR" dirty="0"/>
              <a:t>Seules les semences </a:t>
            </a:r>
            <a:r>
              <a:rPr lang="fr-FR" b="1" dirty="0"/>
              <a:t>certifiées</a:t>
            </a:r>
            <a:r>
              <a:rPr lang="fr-FR" dirty="0"/>
              <a:t> ou </a:t>
            </a:r>
            <a:r>
              <a:rPr lang="fr-FR" b="1" dirty="0"/>
              <a:t>enregistrées</a:t>
            </a:r>
            <a:r>
              <a:rPr lang="fr-FR" dirty="0"/>
              <a:t> dans les catalogues officiels peuvent être commercialisées.</a:t>
            </a:r>
          </a:p>
          <a:p>
            <a:r>
              <a:rPr lang="fr-FR" dirty="0"/>
              <a:t>Cela </a:t>
            </a:r>
            <a:r>
              <a:rPr lang="fr-FR" b="1" dirty="0"/>
              <a:t>criminalise ou invisibilise</a:t>
            </a:r>
            <a:r>
              <a:rPr lang="fr-FR" dirty="0"/>
              <a:t> les pratiques paysannes traditionnelles.</a:t>
            </a:r>
          </a:p>
          <a:p>
            <a:endParaRPr lang="fr-FR" dirty="0"/>
          </a:p>
          <a:p>
            <a:r>
              <a:rPr lang="fr-FR" dirty="0"/>
              <a:t>D-</a:t>
            </a:r>
          </a:p>
          <a:p>
            <a:r>
              <a:rPr lang="fr-FR" dirty="0"/>
              <a:t>Les </a:t>
            </a:r>
            <a:r>
              <a:rPr lang="fr-FR" b="1" dirty="0"/>
              <a:t>changements climatiques</a:t>
            </a:r>
            <a:r>
              <a:rPr lang="fr-FR" dirty="0"/>
              <a:t>, la </a:t>
            </a:r>
            <a:r>
              <a:rPr lang="fr-FR" b="1" dirty="0"/>
              <a:t>dégradation des sols</a:t>
            </a:r>
            <a:r>
              <a:rPr lang="fr-FR" dirty="0"/>
              <a:t> et l’</a:t>
            </a:r>
            <a:r>
              <a:rPr lang="fr-FR" b="1" dirty="0"/>
              <a:t>expansion des monocultures</a:t>
            </a:r>
            <a:r>
              <a:rPr lang="fr-FR" dirty="0"/>
              <a:t> réduisent la diversité génétique disponible.</a:t>
            </a:r>
          </a:p>
          <a:p>
            <a:r>
              <a:rPr lang="fr-FR" dirty="0"/>
              <a:t>Les semences industrielles, souvent moins résilientes, ne s’adaptent pas toujours aux conditions locales.</a:t>
            </a:r>
          </a:p>
          <a:p>
            <a:r>
              <a:rPr lang="fr-FR" dirty="0"/>
              <a:t>Les pratiques agroécologiques et la sélection participative restent </a:t>
            </a:r>
            <a:r>
              <a:rPr lang="fr-FR" b="1" dirty="0"/>
              <a:t>peu soutenues par les politiques publiques</a:t>
            </a:r>
            <a:r>
              <a:rPr lang="fr-FR" dirty="0"/>
              <a:t>.</a:t>
            </a:r>
          </a:p>
          <a:p>
            <a:endParaRPr lang="fr-FR" dirty="0"/>
          </a:p>
          <a:p>
            <a:r>
              <a:rPr lang="fr-FR" dirty="0"/>
              <a:t>E- </a:t>
            </a:r>
          </a:p>
          <a:p>
            <a:r>
              <a:rPr lang="fr-FR" dirty="0"/>
              <a:t>Les paysans manquent souvent :</a:t>
            </a:r>
          </a:p>
          <a:p>
            <a:r>
              <a:rPr lang="fr-FR" dirty="0"/>
              <a:t>d’</a:t>
            </a:r>
            <a:r>
              <a:rPr lang="fr-FR" b="1" dirty="0"/>
              <a:t>infrastructures</a:t>
            </a:r>
            <a:r>
              <a:rPr lang="fr-FR" dirty="0"/>
              <a:t> pour conserver et multiplier leurs semences ;</a:t>
            </a:r>
          </a:p>
          <a:p>
            <a:r>
              <a:rPr lang="fr-FR" dirty="0"/>
              <a:t>de </a:t>
            </a:r>
            <a:r>
              <a:rPr lang="fr-FR" b="1" dirty="0"/>
              <a:t>formations</a:t>
            </a:r>
            <a:r>
              <a:rPr lang="fr-FR" dirty="0"/>
              <a:t> sur la sélection et la conservation ;</a:t>
            </a:r>
          </a:p>
          <a:p>
            <a:r>
              <a:rPr lang="fr-FR" dirty="0"/>
              <a:t>d’</a:t>
            </a:r>
            <a:r>
              <a:rPr lang="fr-FR" b="1" dirty="0"/>
              <a:t>appui technique ou financier</a:t>
            </a:r>
            <a:r>
              <a:rPr lang="fr-FR" dirty="0"/>
              <a:t> de la part des institutions publiques.</a:t>
            </a:r>
          </a:p>
          <a:p>
            <a:r>
              <a:rPr lang="fr-FR" dirty="0"/>
              <a:t>La </a:t>
            </a:r>
            <a:r>
              <a:rPr lang="fr-FR" b="1" dirty="0"/>
              <a:t>transmission intergénérationnelle</a:t>
            </a:r>
            <a:r>
              <a:rPr lang="fr-FR" dirty="0"/>
              <a:t> des savoirs liés aux semences s’érode.</a:t>
            </a:r>
          </a:p>
          <a:p>
            <a:endParaRPr lang="fr-FR" dirty="0"/>
          </a:p>
          <a:p>
            <a:r>
              <a:rPr lang="fr-FR" dirty="0"/>
              <a:t>F-</a:t>
            </a:r>
          </a:p>
          <a:p>
            <a:r>
              <a:rPr lang="fr-FR" dirty="0"/>
              <a:t>Les politiques agricoles et les lois semencières sont souvent conçues </a:t>
            </a:r>
            <a:r>
              <a:rPr lang="fr-FR" b="1" dirty="0"/>
              <a:t>sans consultation réelle</a:t>
            </a:r>
            <a:r>
              <a:rPr lang="fr-FR" dirty="0"/>
              <a:t> des communautés rurales.</a:t>
            </a:r>
          </a:p>
          <a:p>
            <a:r>
              <a:rPr lang="fr-FR" dirty="0"/>
              <a:t>Les organisations paysannes ont encore </a:t>
            </a:r>
            <a:r>
              <a:rPr lang="fr-FR" b="1" dirty="0"/>
              <a:t>peu de poids dans les instances nationales et internationales</a:t>
            </a:r>
            <a:r>
              <a:rPr lang="fr-FR" dirty="0"/>
              <a:t>.</a:t>
            </a:r>
          </a:p>
          <a:p>
            <a:endParaRPr lang="fr-FR" dirty="0"/>
          </a:p>
          <a:p>
            <a:r>
              <a:rPr lang="fr-FR" dirty="0"/>
              <a:t>G-</a:t>
            </a:r>
          </a:p>
          <a:p>
            <a:r>
              <a:rPr lang="fr-FR" dirty="0"/>
              <a:t>L’UNDROP n’est </a:t>
            </a:r>
            <a:r>
              <a:rPr lang="fr-FR" b="1" dirty="0"/>
              <a:t>pas juridiquement contraignante</a:t>
            </a:r>
            <a:r>
              <a:rPr lang="fr-FR" dirty="0"/>
              <a:t> (soft </a:t>
            </a:r>
            <a:r>
              <a:rPr lang="fr-FR" dirty="0" err="1"/>
              <a:t>law</a:t>
            </a:r>
            <a:r>
              <a:rPr lang="fr-FR" dirty="0"/>
              <a:t>), et sa mise en œuvre dépend de la volonté des États.</a:t>
            </a:r>
          </a:p>
          <a:p>
            <a:r>
              <a:rPr lang="fr-FR" dirty="0"/>
              <a:t>Peu de pays ont intégré explicitement le </a:t>
            </a:r>
            <a:r>
              <a:rPr lang="fr-FR" b="1" dirty="0"/>
              <a:t>droit aux semences</a:t>
            </a:r>
            <a:r>
              <a:rPr lang="fr-FR" dirty="0"/>
              <a:t> dans leur législation nationale.</a:t>
            </a:r>
          </a:p>
          <a:p>
            <a:r>
              <a:rPr lang="fr-FR" dirty="0"/>
              <a:t>Les programmes de soutien restent marginaux face aux logiques productivistes dominantes.</a:t>
            </a:r>
          </a:p>
          <a:p>
            <a:endParaRPr lang="fr-FR" dirty="0"/>
          </a:p>
          <a:p>
            <a:endParaRPr lang="fr-FR" dirty="0"/>
          </a:p>
          <a:p>
            <a:r>
              <a:rPr lang="de-CH" baseline="0" dirty="0" err="1"/>
              <a:t>Tout</a:t>
            </a:r>
            <a:r>
              <a:rPr lang="de-CH" baseline="0" dirty="0"/>
              <a:t> comme </a:t>
            </a:r>
            <a:r>
              <a:rPr lang="de-CH" baseline="0" dirty="0" err="1"/>
              <a:t>les</a:t>
            </a:r>
            <a:r>
              <a:rPr lang="de-CH" baseline="0" dirty="0"/>
              <a:t> </a:t>
            </a:r>
            <a:r>
              <a:rPr lang="de-CH" baseline="0" dirty="0" err="1"/>
              <a:t>brevets</a:t>
            </a:r>
            <a:r>
              <a:rPr lang="de-CH" baseline="0" dirty="0"/>
              <a:t> et </a:t>
            </a:r>
            <a:r>
              <a:rPr lang="de-CH" baseline="0" dirty="0" err="1"/>
              <a:t>les</a:t>
            </a:r>
            <a:r>
              <a:rPr lang="de-CH" baseline="0" dirty="0"/>
              <a:t> </a:t>
            </a:r>
            <a:r>
              <a:rPr lang="de-CH" baseline="0" dirty="0" err="1"/>
              <a:t>droits</a:t>
            </a:r>
            <a:r>
              <a:rPr lang="de-CH" baseline="0" dirty="0"/>
              <a:t> </a:t>
            </a:r>
            <a:r>
              <a:rPr lang="de-CH" baseline="0" dirty="0" err="1"/>
              <a:t>d'auteur</a:t>
            </a:r>
            <a:r>
              <a:rPr lang="de-CH" dirty="0"/>
              <a:t>, </a:t>
            </a:r>
            <a:r>
              <a:rPr lang="de-CH" b="1" dirty="0"/>
              <a:t>la </a:t>
            </a:r>
            <a:r>
              <a:rPr lang="de-CH" b="1" dirty="0" err="1"/>
              <a:t>protection</a:t>
            </a:r>
            <a:r>
              <a:rPr lang="de-CH" b="1" dirty="0"/>
              <a:t> des </a:t>
            </a:r>
            <a:r>
              <a:rPr lang="de-CH" b="1" dirty="0" err="1"/>
              <a:t>variétés</a:t>
            </a:r>
            <a:r>
              <a:rPr lang="de-CH" b="1" dirty="0"/>
              <a:t> </a:t>
            </a:r>
            <a:r>
              <a:rPr lang="de-CH" b="1" dirty="0" err="1"/>
              <a:t>végétales</a:t>
            </a:r>
            <a:r>
              <a:rPr lang="de-CH" b="1" dirty="0"/>
              <a:t> </a:t>
            </a:r>
            <a:r>
              <a:rPr lang="de-CH" baseline="0" dirty="0" err="1"/>
              <a:t>relève</a:t>
            </a:r>
            <a:r>
              <a:rPr lang="de-CH" baseline="0" dirty="0"/>
              <a:t> des </a:t>
            </a:r>
            <a:r>
              <a:rPr lang="de-CH" baseline="0" dirty="0" err="1"/>
              <a:t>droits</a:t>
            </a:r>
            <a:r>
              <a:rPr lang="de-CH" baseline="0" dirty="0"/>
              <a:t> de </a:t>
            </a:r>
            <a:r>
              <a:rPr lang="de-CH" baseline="0" dirty="0" err="1"/>
              <a:t>propriété</a:t>
            </a:r>
            <a:r>
              <a:rPr lang="de-CH" baseline="0" dirty="0"/>
              <a:t> </a:t>
            </a:r>
            <a:r>
              <a:rPr lang="de-CH" baseline="0" dirty="0" err="1"/>
              <a:t>intellectuelle</a:t>
            </a:r>
            <a:r>
              <a:rPr lang="de-CH" baseline="0" dirty="0"/>
              <a:t>. </a:t>
            </a:r>
            <a:r>
              <a:rPr lang="de-CH" baseline="0" dirty="0" err="1"/>
              <a:t>Ceux</a:t>
            </a:r>
            <a:r>
              <a:rPr lang="de-CH" baseline="0" dirty="0"/>
              <a:t>-ci </a:t>
            </a:r>
            <a:r>
              <a:rPr lang="de-CH" baseline="0" dirty="0" err="1"/>
              <a:t>sont</a:t>
            </a:r>
            <a:r>
              <a:rPr lang="de-CH" baseline="0" dirty="0"/>
              <a:t> </a:t>
            </a:r>
            <a:r>
              <a:rPr lang="de-CH" b="1" baseline="0" dirty="0" err="1"/>
              <a:t>réglementés</a:t>
            </a:r>
            <a:r>
              <a:rPr lang="de-CH" b="1" baseline="0" dirty="0"/>
              <a:t> </a:t>
            </a:r>
            <a:r>
              <a:rPr lang="de-CH" baseline="0" dirty="0"/>
              <a:t>au </a:t>
            </a:r>
            <a:r>
              <a:rPr lang="de-CH" b="1" baseline="0" dirty="0" err="1"/>
              <a:t>niveau</a:t>
            </a:r>
            <a:r>
              <a:rPr lang="de-CH" b="1" baseline="0" dirty="0"/>
              <a:t> national par des </a:t>
            </a:r>
            <a:r>
              <a:rPr lang="de-CH" b="1" baseline="0" dirty="0" err="1"/>
              <a:t>lois</a:t>
            </a:r>
            <a:r>
              <a:rPr lang="de-CH" baseline="0" dirty="0"/>
              <a:t>. Il </a:t>
            </a:r>
            <a:r>
              <a:rPr lang="de-CH" baseline="0" dirty="0" err="1"/>
              <a:t>s'agit</a:t>
            </a:r>
            <a:r>
              <a:rPr lang="de-CH" baseline="0" dirty="0"/>
              <a:t> de </a:t>
            </a:r>
            <a:r>
              <a:rPr lang="de-CH" baseline="0" dirty="0" err="1"/>
              <a:t>protéger</a:t>
            </a:r>
            <a:r>
              <a:rPr lang="de-CH" baseline="0" dirty="0"/>
              <a:t> </a:t>
            </a:r>
            <a:r>
              <a:rPr lang="de-CH" baseline="0" dirty="0" err="1"/>
              <a:t>les</a:t>
            </a:r>
            <a:r>
              <a:rPr lang="de-CH" baseline="0" dirty="0"/>
              <a:t> </a:t>
            </a:r>
            <a:r>
              <a:rPr lang="de-CH" baseline="0" dirty="0" err="1"/>
              <a:t>droits</a:t>
            </a:r>
            <a:r>
              <a:rPr lang="de-CH" baseline="0" dirty="0"/>
              <a:t> de </a:t>
            </a:r>
            <a:r>
              <a:rPr lang="de-CH" baseline="0" dirty="0" err="1"/>
              <a:t>propriété</a:t>
            </a:r>
            <a:r>
              <a:rPr lang="de-CH" baseline="0" dirty="0"/>
              <a:t> </a:t>
            </a:r>
            <a:r>
              <a:rPr lang="de-CH" baseline="0" dirty="0" err="1"/>
              <a:t>intellectuelle</a:t>
            </a:r>
            <a:r>
              <a:rPr lang="de-CH" baseline="0" dirty="0"/>
              <a:t> des </a:t>
            </a:r>
            <a:r>
              <a:rPr lang="de-CH" baseline="0" dirty="0" err="1"/>
              <a:t>entreprises</a:t>
            </a:r>
            <a:r>
              <a:rPr lang="de-CH" baseline="0" dirty="0"/>
              <a:t> de </a:t>
            </a:r>
            <a:r>
              <a:rPr lang="de-CH" baseline="0" dirty="0" err="1"/>
              <a:t>sélection</a:t>
            </a:r>
            <a:r>
              <a:rPr lang="de-CH" baseline="0" dirty="0"/>
              <a:t>.</a:t>
            </a:r>
          </a:p>
          <a:p>
            <a:r>
              <a:rPr lang="de-CH" baseline="0" dirty="0"/>
              <a:t>Dans la </a:t>
            </a:r>
            <a:r>
              <a:rPr lang="de-CH" baseline="0" dirty="0" err="1"/>
              <a:t>version</a:t>
            </a:r>
            <a:r>
              <a:rPr lang="de-CH" baseline="0" dirty="0"/>
              <a:t> de 1991 de la </a:t>
            </a:r>
            <a:r>
              <a:rPr lang="de-CH" baseline="0" dirty="0" err="1"/>
              <a:t>protection</a:t>
            </a:r>
            <a:r>
              <a:rPr lang="de-CH" baseline="0" dirty="0"/>
              <a:t> des </a:t>
            </a:r>
            <a:r>
              <a:rPr lang="de-CH" baseline="0" dirty="0" err="1"/>
              <a:t>variétés</a:t>
            </a:r>
            <a:r>
              <a:rPr lang="de-CH" baseline="0" dirty="0"/>
              <a:t> </a:t>
            </a:r>
            <a:r>
              <a:rPr lang="de-CH" baseline="0" dirty="0" err="1"/>
              <a:t>végétales</a:t>
            </a:r>
            <a:r>
              <a:rPr lang="de-CH" dirty="0"/>
              <a:t>, </a:t>
            </a:r>
            <a:r>
              <a:rPr lang="de-CH" dirty="0" err="1"/>
              <a:t>les</a:t>
            </a:r>
            <a:r>
              <a:rPr lang="de-CH" dirty="0"/>
              <a:t> </a:t>
            </a:r>
            <a:r>
              <a:rPr lang="de-CH" dirty="0" err="1"/>
              <a:t>agricultrices</a:t>
            </a:r>
            <a:r>
              <a:rPr lang="de-CH" dirty="0"/>
              <a:t> </a:t>
            </a:r>
            <a:r>
              <a:rPr lang="de-CH" dirty="0" err="1"/>
              <a:t>doivent</a:t>
            </a:r>
            <a:r>
              <a:rPr lang="de-CH" dirty="0"/>
              <a:t> </a:t>
            </a:r>
            <a:r>
              <a:rPr lang="de-CH" dirty="0" err="1"/>
              <a:t>payer</a:t>
            </a:r>
            <a:r>
              <a:rPr lang="de-CH" dirty="0"/>
              <a:t> des </a:t>
            </a:r>
            <a:r>
              <a:rPr lang="de-CH" dirty="0" err="1"/>
              <a:t>droits</a:t>
            </a:r>
            <a:r>
              <a:rPr lang="de-CH" dirty="0"/>
              <a:t> </a:t>
            </a:r>
            <a:r>
              <a:rPr lang="de-CH" dirty="0" err="1"/>
              <a:t>aux</a:t>
            </a:r>
            <a:r>
              <a:rPr lang="de-CH" dirty="0"/>
              <a:t> </a:t>
            </a:r>
            <a:r>
              <a:rPr lang="de-CH" dirty="0" err="1"/>
              <a:t>sélectionneurs</a:t>
            </a:r>
            <a:r>
              <a:rPr lang="de-CH" dirty="0"/>
              <a:t> si </a:t>
            </a:r>
            <a:r>
              <a:rPr lang="de-CH" dirty="0" err="1"/>
              <a:t>elles</a:t>
            </a:r>
            <a:r>
              <a:rPr lang="de-CH" dirty="0"/>
              <a:t> </a:t>
            </a:r>
            <a:r>
              <a:rPr lang="de-CH" dirty="0" err="1"/>
              <a:t>souhaitent</a:t>
            </a:r>
            <a:r>
              <a:rPr lang="de-CH" dirty="0"/>
              <a:t> </a:t>
            </a:r>
            <a:r>
              <a:rPr lang="de-CH" dirty="0" err="1"/>
              <a:t>réutiliser</a:t>
            </a:r>
            <a:r>
              <a:rPr lang="de-CH" dirty="0"/>
              <a:t> </a:t>
            </a:r>
            <a:r>
              <a:rPr lang="de-CH" dirty="0" err="1"/>
              <a:t>les</a:t>
            </a:r>
            <a:r>
              <a:rPr lang="de-CH" dirty="0"/>
              <a:t> </a:t>
            </a:r>
            <a:r>
              <a:rPr lang="de-CH" dirty="0" err="1"/>
              <a:t>semences</a:t>
            </a:r>
            <a:r>
              <a:rPr lang="de-CH" dirty="0"/>
              <a:t> </a:t>
            </a:r>
            <a:r>
              <a:rPr lang="de-CH" dirty="0" err="1"/>
              <a:t>issues</a:t>
            </a:r>
            <a:r>
              <a:rPr lang="de-CH" dirty="0"/>
              <a:t> de </a:t>
            </a:r>
            <a:r>
              <a:rPr lang="de-CH" dirty="0" err="1"/>
              <a:t>leur</a:t>
            </a:r>
            <a:r>
              <a:rPr lang="de-CH" dirty="0"/>
              <a:t> </a:t>
            </a:r>
            <a:r>
              <a:rPr lang="de-CH" dirty="0" err="1"/>
              <a:t>récolte</a:t>
            </a:r>
            <a:r>
              <a:rPr lang="de-CH" dirty="0"/>
              <a:t>. </a:t>
            </a:r>
            <a:r>
              <a:rPr lang="de-CH" dirty="0" err="1"/>
              <a:t>L'échange</a:t>
            </a:r>
            <a:r>
              <a:rPr lang="de-CH" dirty="0"/>
              <a:t> et le </a:t>
            </a:r>
            <a:r>
              <a:rPr lang="de-CH" dirty="0" err="1"/>
              <a:t>don</a:t>
            </a:r>
            <a:r>
              <a:rPr lang="de-CH" dirty="0"/>
              <a:t> </a:t>
            </a:r>
            <a:r>
              <a:rPr lang="de-CH" dirty="0" err="1"/>
              <a:t>sont</a:t>
            </a:r>
            <a:r>
              <a:rPr lang="de-CH" dirty="0"/>
              <a:t> </a:t>
            </a:r>
            <a:r>
              <a:rPr lang="de-CH" dirty="0" err="1"/>
              <a:t>interdits</a:t>
            </a:r>
            <a:r>
              <a:rPr lang="de-CH" dirty="0"/>
              <a:t>. Le </a:t>
            </a:r>
            <a:r>
              <a:rPr lang="de-CH" dirty="0" err="1"/>
              <a:t>système</a:t>
            </a:r>
            <a:r>
              <a:rPr lang="de-CH" dirty="0"/>
              <a:t> </a:t>
            </a:r>
            <a:r>
              <a:rPr lang="de-CH" dirty="0" err="1"/>
              <a:t>paysan</a:t>
            </a:r>
            <a:r>
              <a:rPr lang="de-CH" dirty="0"/>
              <a:t> de </a:t>
            </a:r>
            <a:r>
              <a:rPr lang="de-CH" dirty="0" err="1"/>
              <a:t>semences</a:t>
            </a:r>
            <a:r>
              <a:rPr lang="de-CH" dirty="0"/>
              <a:t> </a:t>
            </a:r>
            <a:r>
              <a:rPr lang="de-CH" dirty="0" err="1"/>
              <a:t>n'est</a:t>
            </a:r>
            <a:r>
              <a:rPr lang="de-CH" dirty="0"/>
              <a:t> </a:t>
            </a:r>
            <a:r>
              <a:rPr lang="de-CH" dirty="0" err="1"/>
              <a:t>pas</a:t>
            </a:r>
            <a:r>
              <a:rPr lang="de-CH" dirty="0"/>
              <a:t> </a:t>
            </a:r>
            <a:r>
              <a:rPr lang="de-CH" dirty="0" err="1"/>
              <a:t>mentionné</a:t>
            </a:r>
            <a:r>
              <a:rPr lang="de-CH" dirty="0"/>
              <a:t>.</a:t>
            </a:r>
          </a:p>
          <a:p>
            <a:endParaRPr lang="de-CH" dirty="0"/>
          </a:p>
          <a:p>
            <a:r>
              <a:rPr lang="de-CH" baseline="0" dirty="0"/>
              <a:t>Lois </a:t>
            </a:r>
            <a:r>
              <a:rPr lang="de-CH" baseline="0" dirty="0" err="1"/>
              <a:t>sur</a:t>
            </a:r>
            <a:r>
              <a:rPr lang="de-CH" baseline="0" dirty="0"/>
              <a:t> </a:t>
            </a:r>
            <a:r>
              <a:rPr lang="de-CH" baseline="0" dirty="0" err="1"/>
              <a:t>les</a:t>
            </a:r>
            <a:r>
              <a:rPr lang="de-CH" baseline="0" dirty="0"/>
              <a:t> </a:t>
            </a:r>
            <a:r>
              <a:rPr lang="de-CH" baseline="0" dirty="0" err="1"/>
              <a:t>semences</a:t>
            </a:r>
            <a:r>
              <a:rPr lang="de-CH" baseline="0" dirty="0"/>
              <a:t> </a:t>
            </a:r>
          </a:p>
          <a:p>
            <a:r>
              <a:rPr lang="de-CH" b="0" baseline="0" dirty="0"/>
              <a:t>Elles </a:t>
            </a:r>
            <a:r>
              <a:rPr lang="de-CH" b="0" baseline="0" dirty="0" err="1"/>
              <a:t>régissent</a:t>
            </a:r>
            <a:r>
              <a:rPr lang="de-CH" b="0" baseline="0" dirty="0"/>
              <a:t> </a:t>
            </a:r>
            <a:r>
              <a:rPr lang="de-CH" b="0" baseline="0" dirty="0" err="1"/>
              <a:t>les</a:t>
            </a:r>
            <a:r>
              <a:rPr lang="de-CH" b="0" baseline="0" dirty="0"/>
              <a:t> </a:t>
            </a:r>
            <a:r>
              <a:rPr lang="de-CH" b="0" baseline="0" dirty="0" err="1"/>
              <a:t>semences</a:t>
            </a:r>
            <a:r>
              <a:rPr lang="de-CH" b="0" baseline="0" dirty="0"/>
              <a:t> qui </a:t>
            </a:r>
            <a:r>
              <a:rPr lang="de-CH" b="0" baseline="0" dirty="0" err="1"/>
              <a:t>peuvent</a:t>
            </a:r>
            <a:r>
              <a:rPr lang="de-CH" b="0" baseline="0" dirty="0"/>
              <a:t> </a:t>
            </a:r>
            <a:r>
              <a:rPr lang="de-CH" b="0" baseline="0" dirty="0" err="1"/>
              <a:t>être</a:t>
            </a:r>
            <a:r>
              <a:rPr lang="de-CH" b="0" baseline="0" dirty="0"/>
              <a:t> </a:t>
            </a:r>
            <a:r>
              <a:rPr lang="de-CH" b="0" baseline="0" dirty="0" err="1"/>
              <a:t>mises</a:t>
            </a:r>
            <a:r>
              <a:rPr lang="de-CH" b="0" baseline="0" dirty="0"/>
              <a:t> </a:t>
            </a:r>
            <a:r>
              <a:rPr lang="de-CH" b="0" baseline="0" dirty="0" err="1"/>
              <a:t>sur</a:t>
            </a:r>
            <a:r>
              <a:rPr lang="de-CH" b="0" baseline="0" dirty="0"/>
              <a:t> le </a:t>
            </a:r>
            <a:r>
              <a:rPr lang="de-CH" b="0" baseline="0" dirty="0" err="1"/>
              <a:t>marché</a:t>
            </a:r>
            <a:r>
              <a:rPr lang="de-CH" b="0" baseline="0" dirty="0"/>
              <a:t> </a:t>
            </a:r>
            <a:r>
              <a:rPr lang="de-CH" baseline="0" dirty="0"/>
              <a:t>(à </a:t>
            </a:r>
            <a:r>
              <a:rPr lang="de-CH" baseline="0" dirty="0" err="1"/>
              <a:t>l'instar</a:t>
            </a:r>
            <a:r>
              <a:rPr lang="de-CH" baseline="0" dirty="0"/>
              <a:t> de </a:t>
            </a:r>
            <a:r>
              <a:rPr lang="de-CH" baseline="0" dirty="0" err="1"/>
              <a:t>l'autorisation</a:t>
            </a:r>
            <a:r>
              <a:rPr lang="de-CH" baseline="0" dirty="0"/>
              <a:t> des </a:t>
            </a:r>
            <a:r>
              <a:rPr lang="de-CH" baseline="0" dirty="0" err="1"/>
              <a:t>médicaments</a:t>
            </a:r>
            <a:r>
              <a:rPr lang="de-CH" baseline="0" dirty="0"/>
              <a:t>). </a:t>
            </a:r>
            <a:r>
              <a:rPr lang="de-CH" baseline="0" dirty="0" err="1"/>
              <a:t>Cependant</a:t>
            </a:r>
            <a:r>
              <a:rPr lang="de-CH" baseline="0" dirty="0"/>
              <a:t>, </a:t>
            </a:r>
            <a:r>
              <a:rPr lang="de-CH" baseline="0" dirty="0" err="1"/>
              <a:t>les</a:t>
            </a:r>
            <a:r>
              <a:rPr lang="de-CH" baseline="0" dirty="0"/>
              <a:t> </a:t>
            </a:r>
            <a:r>
              <a:rPr lang="de-CH" baseline="0" dirty="0" err="1"/>
              <a:t>dispositions</a:t>
            </a:r>
            <a:r>
              <a:rPr lang="de-CH" baseline="0" dirty="0"/>
              <a:t> </a:t>
            </a:r>
            <a:r>
              <a:rPr lang="de-CH" baseline="0" dirty="0" err="1"/>
              <a:t>sont</a:t>
            </a:r>
            <a:r>
              <a:rPr lang="de-CH" baseline="0" dirty="0"/>
              <a:t> </a:t>
            </a:r>
            <a:r>
              <a:rPr lang="de-CH" baseline="0" dirty="0" err="1"/>
              <a:t>souvent</a:t>
            </a:r>
            <a:r>
              <a:rPr lang="de-CH" baseline="0" dirty="0"/>
              <a:t> si </a:t>
            </a:r>
            <a:r>
              <a:rPr lang="de-CH" baseline="0" dirty="0" err="1"/>
              <a:t>strictes</a:t>
            </a:r>
            <a:r>
              <a:rPr lang="de-CH" baseline="0" dirty="0"/>
              <a:t> </a:t>
            </a:r>
            <a:r>
              <a:rPr lang="de-CH" baseline="0" dirty="0" err="1"/>
              <a:t>que</a:t>
            </a:r>
            <a:r>
              <a:rPr lang="de-CH" baseline="0" dirty="0"/>
              <a:t> </a:t>
            </a:r>
            <a:r>
              <a:rPr lang="de-CH" baseline="0" dirty="0" err="1"/>
              <a:t>seules</a:t>
            </a:r>
            <a:r>
              <a:rPr lang="de-CH" baseline="0" dirty="0"/>
              <a:t> </a:t>
            </a:r>
            <a:r>
              <a:rPr lang="de-CH" baseline="0" dirty="0" err="1"/>
              <a:t>les</a:t>
            </a:r>
            <a:r>
              <a:rPr lang="de-CH" baseline="0" dirty="0"/>
              <a:t> </a:t>
            </a:r>
            <a:r>
              <a:rPr lang="de-CH" baseline="0" dirty="0" err="1"/>
              <a:t>semences</a:t>
            </a:r>
            <a:r>
              <a:rPr lang="de-CH" baseline="0" dirty="0"/>
              <a:t> industrielles (</a:t>
            </a:r>
            <a:r>
              <a:rPr lang="de-CH" baseline="0" dirty="0" err="1"/>
              <a:t>souvent</a:t>
            </a:r>
            <a:r>
              <a:rPr lang="de-CH" baseline="0" dirty="0"/>
              <a:t> hybrides) </a:t>
            </a:r>
            <a:r>
              <a:rPr lang="de-CH" baseline="0" dirty="0" err="1"/>
              <a:t>peuvent</a:t>
            </a:r>
            <a:r>
              <a:rPr lang="de-CH" baseline="0" dirty="0"/>
              <a:t> </a:t>
            </a:r>
            <a:r>
              <a:rPr lang="de-CH" baseline="0" dirty="0" err="1"/>
              <a:t>remplir</a:t>
            </a:r>
            <a:r>
              <a:rPr lang="de-CH" baseline="0" dirty="0"/>
              <a:t> </a:t>
            </a:r>
            <a:r>
              <a:rPr lang="de-CH" baseline="0" dirty="0" err="1"/>
              <a:t>les</a:t>
            </a:r>
            <a:r>
              <a:rPr lang="de-CH" baseline="0" dirty="0"/>
              <a:t> </a:t>
            </a:r>
            <a:r>
              <a:rPr lang="de-CH" baseline="0" dirty="0" err="1"/>
              <a:t>conditions</a:t>
            </a:r>
            <a:r>
              <a:rPr lang="de-CH" baseline="0" dirty="0"/>
              <a:t>. Dans de </a:t>
            </a:r>
            <a:r>
              <a:rPr lang="de-CH" baseline="0" dirty="0" err="1"/>
              <a:t>nombreux</a:t>
            </a:r>
            <a:r>
              <a:rPr lang="de-CH" baseline="0" dirty="0"/>
              <a:t> </a:t>
            </a:r>
            <a:r>
              <a:rPr lang="de-CH" baseline="0" dirty="0" err="1"/>
              <a:t>pays</a:t>
            </a:r>
            <a:r>
              <a:rPr lang="de-CH" baseline="0" dirty="0"/>
              <a:t>, </a:t>
            </a:r>
            <a:r>
              <a:rPr lang="de-CH" baseline="0" dirty="0" err="1"/>
              <a:t>l'échange</a:t>
            </a:r>
            <a:r>
              <a:rPr lang="de-CH" baseline="0" dirty="0"/>
              <a:t> et le </a:t>
            </a:r>
            <a:r>
              <a:rPr lang="de-CH" baseline="0" dirty="0" err="1"/>
              <a:t>don</a:t>
            </a:r>
            <a:r>
              <a:rPr lang="de-CH" baseline="0" dirty="0"/>
              <a:t> de </a:t>
            </a:r>
            <a:r>
              <a:rPr lang="de-CH" baseline="0" dirty="0" err="1"/>
              <a:t>semences</a:t>
            </a:r>
            <a:r>
              <a:rPr lang="de-CH" baseline="0" dirty="0"/>
              <a:t> </a:t>
            </a:r>
            <a:r>
              <a:rPr lang="de-CH" baseline="0" dirty="0" err="1"/>
              <a:t>paysannes</a:t>
            </a:r>
            <a:r>
              <a:rPr lang="de-CH" baseline="0" dirty="0"/>
              <a:t> </a:t>
            </a:r>
            <a:r>
              <a:rPr lang="de-CH" baseline="0" dirty="0" err="1"/>
              <a:t>sont</a:t>
            </a:r>
            <a:r>
              <a:rPr lang="de-CH" baseline="0" dirty="0"/>
              <a:t> </a:t>
            </a:r>
            <a:r>
              <a:rPr lang="de-CH" baseline="0" dirty="0" err="1"/>
              <a:t>également</a:t>
            </a:r>
            <a:r>
              <a:rPr lang="de-CH" baseline="0" dirty="0"/>
              <a:t> </a:t>
            </a:r>
            <a:r>
              <a:rPr lang="de-CH" baseline="0" dirty="0" err="1"/>
              <a:t>considérés</a:t>
            </a:r>
            <a:r>
              <a:rPr lang="de-CH" baseline="0" dirty="0"/>
              <a:t> comme </a:t>
            </a:r>
            <a:r>
              <a:rPr lang="de-CH" baseline="0" dirty="0" err="1"/>
              <a:t>une</a:t>
            </a:r>
            <a:r>
              <a:rPr lang="de-CH" baseline="0" dirty="0"/>
              <a:t> </a:t>
            </a:r>
            <a:r>
              <a:rPr lang="de-CH" baseline="0" dirty="0" err="1"/>
              <a:t>mise</a:t>
            </a:r>
            <a:r>
              <a:rPr lang="de-CH" baseline="0" dirty="0"/>
              <a:t> </a:t>
            </a:r>
            <a:r>
              <a:rPr lang="de-CH" baseline="0" dirty="0" err="1"/>
              <a:t>sur</a:t>
            </a:r>
            <a:r>
              <a:rPr lang="de-CH" baseline="0" dirty="0"/>
              <a:t> le </a:t>
            </a:r>
            <a:r>
              <a:rPr lang="de-CH" baseline="0" dirty="0" err="1"/>
              <a:t>marché</a:t>
            </a:r>
            <a:r>
              <a:rPr lang="de-CH" baseline="0" dirty="0"/>
              <a:t> et </a:t>
            </a:r>
            <a:r>
              <a:rPr lang="de-CH" baseline="0" dirty="0" err="1"/>
              <a:t>sont</a:t>
            </a:r>
            <a:r>
              <a:rPr lang="de-CH" baseline="0" dirty="0"/>
              <a:t> </a:t>
            </a:r>
            <a:r>
              <a:rPr lang="de-CH" baseline="0" dirty="0" err="1"/>
              <a:t>donc</a:t>
            </a:r>
            <a:r>
              <a:rPr lang="de-CH" baseline="0" dirty="0"/>
              <a:t> </a:t>
            </a:r>
            <a:r>
              <a:rPr lang="de-CH" baseline="0" dirty="0" err="1"/>
              <a:t>interdits</a:t>
            </a:r>
            <a:r>
              <a:rPr lang="de-CH" baseline="0" dirty="0"/>
              <a:t>. </a:t>
            </a:r>
          </a:p>
          <a:p>
            <a:endParaRPr lang="de-CH" baseline="0" dirty="0"/>
          </a:p>
          <a:p>
            <a:r>
              <a:rPr lang="de-CH" baseline="0" dirty="0"/>
              <a:t>Bien </a:t>
            </a:r>
            <a:r>
              <a:rPr lang="de-CH" baseline="0" dirty="0" err="1"/>
              <a:t>que</a:t>
            </a:r>
            <a:r>
              <a:rPr lang="de-CH" baseline="0" dirty="0"/>
              <a:t> </a:t>
            </a:r>
            <a:r>
              <a:rPr lang="de-CH" baseline="0" dirty="0" err="1"/>
              <a:t>les</a:t>
            </a:r>
            <a:r>
              <a:rPr lang="de-CH" baseline="0" dirty="0"/>
              <a:t> </a:t>
            </a:r>
            <a:r>
              <a:rPr lang="de-CH" baseline="0" dirty="0" err="1"/>
              <a:t>lois</a:t>
            </a:r>
            <a:r>
              <a:rPr lang="de-CH" baseline="0" dirty="0"/>
              <a:t> </a:t>
            </a:r>
            <a:r>
              <a:rPr lang="de-CH" baseline="0" dirty="0" err="1"/>
              <a:t>sur</a:t>
            </a:r>
            <a:r>
              <a:rPr lang="de-CH" baseline="0" dirty="0"/>
              <a:t> </a:t>
            </a:r>
            <a:r>
              <a:rPr lang="de-CH" baseline="0" dirty="0" err="1"/>
              <a:t>les</a:t>
            </a:r>
            <a:r>
              <a:rPr lang="de-CH" baseline="0" dirty="0"/>
              <a:t> </a:t>
            </a:r>
            <a:r>
              <a:rPr lang="de-CH" baseline="0" dirty="0" err="1"/>
              <a:t>semences</a:t>
            </a:r>
            <a:r>
              <a:rPr lang="de-CH" baseline="0" dirty="0"/>
              <a:t> </a:t>
            </a:r>
            <a:r>
              <a:rPr lang="de-CH" b="1" baseline="0" dirty="0"/>
              <a:t>ne </a:t>
            </a:r>
            <a:r>
              <a:rPr lang="de-CH" b="1" baseline="0" dirty="0" err="1"/>
              <a:t>soient</a:t>
            </a:r>
            <a:r>
              <a:rPr lang="de-CH" b="1" baseline="0" dirty="0"/>
              <a:t> </a:t>
            </a:r>
            <a:r>
              <a:rPr lang="de-CH" b="1" baseline="0" dirty="0" err="1"/>
              <a:t>pas</a:t>
            </a:r>
            <a:r>
              <a:rPr lang="de-CH" b="1" baseline="0" dirty="0"/>
              <a:t> </a:t>
            </a:r>
            <a:r>
              <a:rPr lang="de-CH" b="1" baseline="0" dirty="0" err="1"/>
              <a:t>directement</a:t>
            </a:r>
            <a:r>
              <a:rPr lang="de-CH" b="1" baseline="0" dirty="0"/>
              <a:t> </a:t>
            </a:r>
            <a:r>
              <a:rPr lang="de-CH" b="1" baseline="0" dirty="0" err="1"/>
              <a:t>liées</a:t>
            </a:r>
            <a:r>
              <a:rPr lang="de-CH" b="1" baseline="0" dirty="0"/>
              <a:t> à la </a:t>
            </a:r>
            <a:r>
              <a:rPr lang="de-CH" b="1" baseline="0" dirty="0" err="1"/>
              <a:t>protection</a:t>
            </a:r>
            <a:r>
              <a:rPr lang="de-CH" b="1" baseline="0" dirty="0"/>
              <a:t> des </a:t>
            </a:r>
            <a:r>
              <a:rPr lang="de-CH" b="1" baseline="0" dirty="0" err="1"/>
              <a:t>variétés</a:t>
            </a:r>
            <a:r>
              <a:rPr lang="de-CH" b="1" baseline="0" dirty="0"/>
              <a:t> </a:t>
            </a:r>
            <a:r>
              <a:rPr lang="de-CH" b="1" baseline="0" dirty="0" err="1"/>
              <a:t>végétales</a:t>
            </a:r>
            <a:r>
              <a:rPr lang="de-CH" b="1" baseline="0" dirty="0"/>
              <a:t>, </a:t>
            </a:r>
            <a:r>
              <a:rPr lang="de-CH" b="1" baseline="0" dirty="0" err="1"/>
              <a:t>elles</a:t>
            </a:r>
            <a:r>
              <a:rPr lang="de-CH" b="1" baseline="0" dirty="0"/>
              <a:t> </a:t>
            </a:r>
            <a:r>
              <a:rPr lang="de-CH" b="1" baseline="0" dirty="0" err="1"/>
              <a:t>sont</a:t>
            </a:r>
            <a:r>
              <a:rPr lang="de-CH" b="1" baseline="0" dirty="0"/>
              <a:t> </a:t>
            </a:r>
            <a:r>
              <a:rPr lang="de-CH" b="1" baseline="0" dirty="0" err="1"/>
              <a:t>souvent</a:t>
            </a:r>
            <a:r>
              <a:rPr lang="de-CH" b="1" baseline="0" dirty="0"/>
              <a:t> </a:t>
            </a:r>
            <a:r>
              <a:rPr lang="de-CH" b="1" baseline="0" dirty="0" err="1"/>
              <a:t>renforcées</a:t>
            </a:r>
            <a:r>
              <a:rPr lang="de-CH" b="1" baseline="0" dirty="0"/>
              <a:t> </a:t>
            </a:r>
            <a:r>
              <a:rPr lang="de-CH" b="1" baseline="0" dirty="0" err="1"/>
              <a:t>dans</a:t>
            </a:r>
            <a:r>
              <a:rPr lang="de-CH" b="1" baseline="0" dirty="0"/>
              <a:t> le </a:t>
            </a:r>
            <a:r>
              <a:rPr lang="de-CH" b="1" baseline="0" dirty="0" err="1"/>
              <a:t>même</a:t>
            </a:r>
            <a:r>
              <a:rPr lang="de-CH" b="1" baseline="0" dirty="0"/>
              <a:t> </a:t>
            </a:r>
            <a:r>
              <a:rPr lang="de-CH" b="1" baseline="0" dirty="0" err="1"/>
              <a:t>élan</a:t>
            </a:r>
            <a:r>
              <a:rPr lang="de-CH" baseline="0" dirty="0"/>
              <a:t>, </a:t>
            </a:r>
            <a:r>
              <a:rPr lang="de-CH" baseline="0" dirty="0" err="1"/>
              <a:t>sous</a:t>
            </a:r>
            <a:r>
              <a:rPr lang="de-CH" baseline="0" dirty="0"/>
              <a:t> </a:t>
            </a:r>
            <a:r>
              <a:rPr lang="de-CH" baseline="0" dirty="0" err="1"/>
              <a:t>prétexte</a:t>
            </a:r>
            <a:r>
              <a:rPr lang="de-CH" baseline="0" dirty="0"/>
              <a:t> de </a:t>
            </a:r>
            <a:r>
              <a:rPr lang="de-CH" baseline="0" dirty="0" err="1"/>
              <a:t>fournir</a:t>
            </a:r>
            <a:r>
              <a:rPr lang="de-CH" baseline="0" dirty="0"/>
              <a:t> </a:t>
            </a:r>
            <a:r>
              <a:rPr lang="de-CH" baseline="0" dirty="0" err="1"/>
              <a:t>aux</a:t>
            </a:r>
            <a:r>
              <a:rPr lang="de-CH" baseline="0" dirty="0"/>
              <a:t> </a:t>
            </a:r>
            <a:r>
              <a:rPr lang="de-CH" baseline="0" dirty="0" err="1"/>
              <a:t>agriculteurs</a:t>
            </a:r>
            <a:r>
              <a:rPr lang="de-CH" baseline="0" dirty="0"/>
              <a:t> des </a:t>
            </a:r>
            <a:r>
              <a:rPr lang="de-CH" baseline="0" dirty="0" err="1"/>
              <a:t>semences</a:t>
            </a:r>
            <a:r>
              <a:rPr lang="de-CH" baseline="0" dirty="0"/>
              <a:t> </a:t>
            </a:r>
            <a:r>
              <a:rPr lang="de-CH" baseline="0" dirty="0" err="1"/>
              <a:t>certifiées</a:t>
            </a:r>
            <a:r>
              <a:rPr lang="de-CH" baseline="0" dirty="0"/>
              <a:t> (industrielles) de haute </a:t>
            </a:r>
            <a:r>
              <a:rPr lang="de-CH" baseline="0" dirty="0" err="1"/>
              <a:t>qualité</a:t>
            </a:r>
            <a:r>
              <a:rPr lang="de-CH" baseline="0" dirty="0"/>
              <a:t>.  </a:t>
            </a:r>
            <a:r>
              <a:rPr lang="de-CH" baseline="0" dirty="0" err="1"/>
              <a:t>Les</a:t>
            </a:r>
            <a:r>
              <a:rPr lang="de-CH" baseline="0" dirty="0"/>
              <a:t> </a:t>
            </a:r>
            <a:r>
              <a:rPr lang="de-CH" baseline="0" dirty="0" err="1"/>
              <a:t>lois</a:t>
            </a:r>
            <a:r>
              <a:rPr lang="de-CH" baseline="0" dirty="0"/>
              <a:t> </a:t>
            </a:r>
            <a:r>
              <a:rPr lang="de-CH" baseline="0" dirty="0" err="1"/>
              <a:t>sur</a:t>
            </a:r>
            <a:r>
              <a:rPr lang="de-CH" baseline="0" dirty="0"/>
              <a:t> </a:t>
            </a:r>
            <a:r>
              <a:rPr lang="de-CH" baseline="0" dirty="0" err="1"/>
              <a:t>les</a:t>
            </a:r>
            <a:r>
              <a:rPr lang="de-CH" baseline="0" dirty="0"/>
              <a:t> </a:t>
            </a:r>
            <a:r>
              <a:rPr lang="de-CH" baseline="0" dirty="0" err="1"/>
              <a:t>semences</a:t>
            </a:r>
            <a:r>
              <a:rPr lang="de-CH" baseline="0" dirty="0"/>
              <a:t> </a:t>
            </a:r>
            <a:r>
              <a:rPr lang="de-CH" baseline="0" dirty="0" err="1"/>
              <a:t>reposent</a:t>
            </a:r>
            <a:r>
              <a:rPr lang="de-CH" baseline="0" dirty="0"/>
              <a:t> </a:t>
            </a:r>
            <a:r>
              <a:rPr lang="de-CH" baseline="0" dirty="0" err="1"/>
              <a:t>généralement</a:t>
            </a:r>
            <a:r>
              <a:rPr lang="de-CH" baseline="0" dirty="0"/>
              <a:t> </a:t>
            </a:r>
            <a:r>
              <a:rPr lang="de-CH" baseline="0" dirty="0" err="1"/>
              <a:t>sur</a:t>
            </a:r>
            <a:r>
              <a:rPr lang="de-CH" baseline="0" dirty="0"/>
              <a:t> </a:t>
            </a:r>
            <a:r>
              <a:rPr lang="de-CH" baseline="0" dirty="0" err="1"/>
              <a:t>les</a:t>
            </a:r>
            <a:r>
              <a:rPr lang="de-CH" baseline="0" dirty="0"/>
              <a:t> </a:t>
            </a:r>
            <a:r>
              <a:rPr lang="de-CH" baseline="0" dirty="0" err="1"/>
              <a:t>mêmes</a:t>
            </a:r>
            <a:r>
              <a:rPr lang="de-CH" baseline="0" dirty="0"/>
              <a:t> </a:t>
            </a:r>
            <a:r>
              <a:rPr lang="de-CH" baseline="0" dirty="0" err="1"/>
              <a:t>critères</a:t>
            </a:r>
            <a:r>
              <a:rPr lang="de-CH" baseline="0" dirty="0"/>
              <a:t> </a:t>
            </a:r>
            <a:r>
              <a:rPr lang="de-CH" baseline="0" dirty="0" err="1"/>
              <a:t>que</a:t>
            </a:r>
            <a:r>
              <a:rPr lang="de-CH" baseline="0" dirty="0"/>
              <a:t> la </a:t>
            </a:r>
            <a:r>
              <a:rPr lang="de-CH" baseline="0" dirty="0" err="1"/>
              <a:t>protection</a:t>
            </a:r>
            <a:r>
              <a:rPr lang="de-CH" baseline="0" dirty="0"/>
              <a:t> des </a:t>
            </a:r>
            <a:r>
              <a:rPr lang="de-CH" baseline="0" dirty="0" err="1"/>
              <a:t>variétés</a:t>
            </a:r>
            <a:r>
              <a:rPr lang="de-CH" baseline="0" dirty="0"/>
              <a:t> </a:t>
            </a:r>
            <a:r>
              <a:rPr lang="de-CH" baseline="0" dirty="0" err="1"/>
              <a:t>végétales</a:t>
            </a:r>
            <a:r>
              <a:rPr lang="de-CH" baseline="0" dirty="0"/>
              <a:t>, </a:t>
            </a:r>
            <a:r>
              <a:rPr lang="de-CH" baseline="0" dirty="0" err="1"/>
              <a:t>mais</a:t>
            </a:r>
            <a:r>
              <a:rPr lang="de-CH" baseline="0" dirty="0"/>
              <a:t> </a:t>
            </a:r>
            <a:r>
              <a:rPr lang="de-CH" baseline="0" dirty="0" err="1"/>
              <a:t>incluent</a:t>
            </a:r>
            <a:r>
              <a:rPr lang="de-CH" baseline="0" dirty="0"/>
              <a:t> </a:t>
            </a:r>
            <a:r>
              <a:rPr lang="de-CH" baseline="0" dirty="0" err="1"/>
              <a:t>également</a:t>
            </a:r>
            <a:r>
              <a:rPr lang="de-CH" baseline="0" dirty="0"/>
              <a:t> </a:t>
            </a:r>
            <a:r>
              <a:rPr lang="de-CH" baseline="0" dirty="0" err="1"/>
              <a:t>un</a:t>
            </a:r>
            <a:r>
              <a:rPr lang="de-CH" baseline="0" dirty="0"/>
              <a:t> </a:t>
            </a:r>
            <a:r>
              <a:rPr lang="de-CH" baseline="0" dirty="0" err="1"/>
              <a:t>contrôle</a:t>
            </a:r>
            <a:r>
              <a:rPr lang="de-CH" baseline="0" dirty="0"/>
              <a:t> de la </a:t>
            </a:r>
            <a:r>
              <a:rPr lang="de-CH" baseline="0" dirty="0" err="1"/>
              <a:t>qualité</a:t>
            </a:r>
            <a:r>
              <a:rPr lang="de-CH" baseline="0" dirty="0"/>
              <a:t> et la </a:t>
            </a:r>
            <a:r>
              <a:rPr lang="de-CH" baseline="0" dirty="0" err="1"/>
              <a:t>vérifiabilité</a:t>
            </a:r>
            <a:r>
              <a:rPr lang="de-CH" baseline="0" dirty="0"/>
              <a:t> de la </a:t>
            </a:r>
            <a:r>
              <a:rPr lang="de-CH" baseline="0" dirty="0" err="1"/>
              <a:t>production</a:t>
            </a:r>
            <a:r>
              <a:rPr lang="de-CH" baseline="0" dirty="0"/>
              <a:t>. </a:t>
            </a:r>
          </a:p>
          <a:p>
            <a:endParaRPr lang="de-CH" baseline="0" dirty="0"/>
          </a:p>
          <a:p>
            <a:r>
              <a:rPr lang="de-CH" baseline="0" dirty="0"/>
              <a:t>Source : </a:t>
            </a:r>
            <a:r>
              <a:rPr lang="de-CH" baseline="0" dirty="0" err="1"/>
              <a:t>Harmonisation</a:t>
            </a:r>
            <a:r>
              <a:rPr lang="de-CH" baseline="0" dirty="0"/>
              <a:t> des </a:t>
            </a:r>
            <a:r>
              <a:rPr lang="de-CH" baseline="0" dirty="0" err="1"/>
              <a:t>lois</a:t>
            </a:r>
            <a:r>
              <a:rPr lang="de-CH" baseline="0" dirty="0"/>
              <a:t> </a:t>
            </a:r>
            <a:r>
              <a:rPr lang="de-CH" baseline="0" dirty="0" err="1"/>
              <a:t>sur</a:t>
            </a:r>
            <a:r>
              <a:rPr lang="de-CH" baseline="0" dirty="0"/>
              <a:t> </a:t>
            </a:r>
            <a:r>
              <a:rPr lang="de-CH" baseline="0" dirty="0" err="1"/>
              <a:t>les</a:t>
            </a:r>
            <a:r>
              <a:rPr lang="de-CH" baseline="0" dirty="0"/>
              <a:t> </a:t>
            </a:r>
            <a:r>
              <a:rPr lang="de-CH" baseline="0" dirty="0" err="1"/>
              <a:t>semences</a:t>
            </a:r>
            <a:r>
              <a:rPr lang="de-CH" baseline="0" dirty="0"/>
              <a:t> en </a:t>
            </a:r>
            <a:r>
              <a:rPr lang="de-CH" baseline="0" dirty="0" err="1"/>
              <a:t>Afrique</a:t>
            </a:r>
            <a:r>
              <a:rPr lang="de-CH" baseline="0" dirty="0"/>
              <a:t> : Rural Women Assembly : </a:t>
            </a:r>
            <a:r>
              <a:rPr lang="de-CH" baseline="0" dirty="0" err="1"/>
              <a:t>Promer</a:t>
            </a:r>
            <a:r>
              <a:rPr lang="de-CH" baseline="0" dirty="0"/>
              <a:t> on Seed Laws in </a:t>
            </a:r>
            <a:r>
              <a:rPr lang="de-CH" baseline="0" dirty="0" err="1"/>
              <a:t>Africa</a:t>
            </a:r>
            <a:endParaRPr lang="de-CH" baseline="0" dirty="0"/>
          </a:p>
          <a:p>
            <a:r>
              <a:rPr lang="de-CH" baseline="0" dirty="0"/>
              <a:t>**********</a:t>
            </a:r>
          </a:p>
          <a:p>
            <a:pPr defTabSz="883493" eaLnBrk="1" fontAlgn="auto" hangingPunct="1">
              <a:spcBef>
                <a:spcPts val="0"/>
              </a:spcBef>
              <a:spcAft>
                <a:spcPts val="0"/>
              </a:spcAft>
              <a:defRPr/>
            </a:pPr>
            <a:r>
              <a:rPr lang="de-CH" baseline="0" dirty="0" err="1"/>
              <a:t>Les</a:t>
            </a:r>
            <a:r>
              <a:rPr lang="de-CH" baseline="0" dirty="0"/>
              <a:t> </a:t>
            </a:r>
            <a:r>
              <a:rPr lang="de-CH" baseline="0" dirty="0" err="1"/>
              <a:t>premières</a:t>
            </a:r>
            <a:r>
              <a:rPr lang="de-CH" baseline="0" dirty="0"/>
              <a:t> </a:t>
            </a:r>
            <a:r>
              <a:rPr lang="de-CH" baseline="0" dirty="0" err="1"/>
              <a:t>versions</a:t>
            </a:r>
            <a:r>
              <a:rPr lang="de-CH" baseline="0" dirty="0"/>
              <a:t> de la </a:t>
            </a:r>
            <a:r>
              <a:rPr lang="de-CH" baseline="0" dirty="0" err="1"/>
              <a:t>protection</a:t>
            </a:r>
            <a:r>
              <a:rPr lang="de-CH" baseline="0" dirty="0"/>
              <a:t> des </a:t>
            </a:r>
            <a:r>
              <a:rPr lang="de-CH" baseline="0" dirty="0" err="1"/>
              <a:t>variétés</a:t>
            </a:r>
            <a:r>
              <a:rPr lang="de-CH" baseline="0" dirty="0"/>
              <a:t> </a:t>
            </a:r>
            <a:r>
              <a:rPr lang="de-CH" baseline="0" dirty="0" err="1"/>
              <a:t>végétales</a:t>
            </a:r>
            <a:r>
              <a:rPr lang="de-CH" baseline="0" dirty="0"/>
              <a:t>, de 1961 à 1990, </a:t>
            </a:r>
            <a:r>
              <a:rPr lang="de-CH" baseline="0" dirty="0" err="1"/>
              <a:t>visaient</a:t>
            </a:r>
            <a:r>
              <a:rPr lang="de-CH" baseline="0" dirty="0"/>
              <a:t> à </a:t>
            </a:r>
            <a:r>
              <a:rPr lang="de-CH" baseline="0" dirty="0" err="1"/>
              <a:t>protéger</a:t>
            </a:r>
            <a:r>
              <a:rPr lang="de-CH" baseline="0" dirty="0"/>
              <a:t> </a:t>
            </a:r>
            <a:r>
              <a:rPr lang="de-CH" baseline="0" dirty="0" err="1"/>
              <a:t>les</a:t>
            </a:r>
            <a:r>
              <a:rPr lang="de-CH" baseline="0" dirty="0"/>
              <a:t> </a:t>
            </a:r>
            <a:r>
              <a:rPr lang="de-CH" baseline="0" dirty="0" err="1"/>
              <a:t>sélectionneurs</a:t>
            </a:r>
            <a:r>
              <a:rPr lang="de-CH" baseline="0" dirty="0"/>
              <a:t> contre la </a:t>
            </a:r>
            <a:r>
              <a:rPr lang="de-CH" baseline="0" dirty="0" err="1"/>
              <a:t>vente</a:t>
            </a:r>
            <a:r>
              <a:rPr lang="de-CH" baseline="0" dirty="0"/>
              <a:t> de </a:t>
            </a:r>
            <a:r>
              <a:rPr lang="de-CH" baseline="0" dirty="0" err="1"/>
              <a:t>copies</a:t>
            </a:r>
            <a:r>
              <a:rPr lang="de-CH" baseline="0" dirty="0"/>
              <a:t> </a:t>
            </a:r>
            <a:r>
              <a:rPr lang="de-CH" baseline="0" dirty="0" err="1"/>
              <a:t>pirates</a:t>
            </a:r>
            <a:r>
              <a:rPr lang="de-CH" baseline="0" dirty="0"/>
              <a:t> de </a:t>
            </a:r>
            <a:r>
              <a:rPr lang="de-CH" baseline="0" dirty="0" err="1"/>
              <a:t>leurs</a:t>
            </a:r>
            <a:r>
              <a:rPr lang="de-CH" baseline="0" dirty="0"/>
              <a:t> </a:t>
            </a:r>
            <a:r>
              <a:rPr lang="de-CH" baseline="0" dirty="0" err="1"/>
              <a:t>semences</a:t>
            </a:r>
            <a:r>
              <a:rPr lang="de-CH" baseline="0" dirty="0"/>
              <a:t> par </a:t>
            </a:r>
            <a:r>
              <a:rPr lang="de-CH" baseline="0" dirty="0" err="1"/>
              <a:t>d'autres</a:t>
            </a:r>
            <a:r>
              <a:rPr lang="de-CH" baseline="0" dirty="0"/>
              <a:t> </a:t>
            </a:r>
            <a:r>
              <a:rPr lang="de-CH" baseline="0" dirty="0" err="1"/>
              <a:t>producteurs</a:t>
            </a:r>
            <a:r>
              <a:rPr lang="de-CH" baseline="0" dirty="0"/>
              <a:t>. Il </a:t>
            </a:r>
            <a:r>
              <a:rPr lang="de-CH" baseline="0" dirty="0" err="1"/>
              <a:t>s'agissait</a:t>
            </a:r>
            <a:r>
              <a:rPr lang="de-CH" baseline="0" dirty="0"/>
              <a:t> </a:t>
            </a:r>
            <a:r>
              <a:rPr lang="de-CH" baseline="0" dirty="0" err="1"/>
              <a:t>exclusivement</a:t>
            </a:r>
            <a:r>
              <a:rPr lang="de-CH" baseline="0" dirty="0"/>
              <a:t> </a:t>
            </a:r>
            <a:r>
              <a:rPr lang="de-CH" baseline="0" dirty="0" err="1"/>
              <a:t>d'un</a:t>
            </a:r>
            <a:r>
              <a:rPr lang="de-CH" baseline="0" dirty="0"/>
              <a:t> </a:t>
            </a:r>
            <a:r>
              <a:rPr lang="de-CH" baseline="0" dirty="0" err="1"/>
              <a:t>accord</a:t>
            </a:r>
            <a:r>
              <a:rPr lang="de-CH" baseline="0" dirty="0"/>
              <a:t> entre </a:t>
            </a:r>
            <a:r>
              <a:rPr lang="de-CH" baseline="0" dirty="0" err="1"/>
              <a:t>les</a:t>
            </a:r>
            <a:r>
              <a:rPr lang="de-CH" baseline="0" dirty="0"/>
              <a:t> </a:t>
            </a:r>
            <a:r>
              <a:rPr lang="de-CH" baseline="0" dirty="0" err="1"/>
              <a:t>producteurs</a:t>
            </a:r>
            <a:r>
              <a:rPr lang="de-CH" baseline="0" dirty="0"/>
              <a:t> de </a:t>
            </a:r>
            <a:r>
              <a:rPr lang="de-CH" baseline="0" dirty="0" err="1"/>
              <a:t>semences</a:t>
            </a:r>
            <a:r>
              <a:rPr lang="de-CH" baseline="0" dirty="0"/>
              <a:t> industrielles et </a:t>
            </a:r>
            <a:r>
              <a:rPr lang="de-CH" baseline="0" dirty="0" err="1"/>
              <a:t>comportait</a:t>
            </a:r>
            <a:r>
              <a:rPr lang="de-CH" baseline="0" dirty="0"/>
              <a:t> </a:t>
            </a:r>
            <a:r>
              <a:rPr lang="de-CH" baseline="0" dirty="0" err="1"/>
              <a:t>certaines</a:t>
            </a:r>
            <a:r>
              <a:rPr lang="de-CH" baseline="0" dirty="0"/>
              <a:t> </a:t>
            </a:r>
            <a:r>
              <a:rPr lang="de-CH" baseline="0" dirty="0" err="1"/>
              <a:t>restrictions</a:t>
            </a:r>
            <a:r>
              <a:rPr lang="de-CH" baseline="0" dirty="0"/>
              <a:t> </a:t>
            </a:r>
            <a:r>
              <a:rPr lang="de-CH" baseline="0" dirty="0" err="1"/>
              <a:t>pour</a:t>
            </a:r>
            <a:r>
              <a:rPr lang="de-CH" baseline="0" dirty="0"/>
              <a:t> </a:t>
            </a:r>
            <a:r>
              <a:rPr lang="de-CH" baseline="0" dirty="0" err="1"/>
              <a:t>les</a:t>
            </a:r>
            <a:r>
              <a:rPr lang="de-CH" baseline="0" dirty="0"/>
              <a:t> </a:t>
            </a:r>
            <a:r>
              <a:rPr lang="de-CH" baseline="0" dirty="0" err="1"/>
              <a:t>agriculteurs</a:t>
            </a:r>
            <a:r>
              <a:rPr lang="de-CH" baseline="0" dirty="0"/>
              <a:t>.</a:t>
            </a:r>
          </a:p>
          <a:p>
            <a:endParaRPr lang="fr-FR" dirty="0"/>
          </a:p>
          <a:p>
            <a:endParaRPr lang="fr-FR" sz="1200" dirty="0"/>
          </a:p>
          <a:p>
            <a:endParaRPr lang="fr-FR" dirty="0"/>
          </a:p>
          <a:p>
            <a:endParaRPr lang="fr-FR" sz="1200" dirty="0"/>
          </a:p>
          <a:p>
            <a:endParaRPr lang="fr-CH" dirty="0"/>
          </a:p>
        </p:txBody>
      </p:sp>
      <p:sp>
        <p:nvSpPr>
          <p:cNvPr id="4" name="Espace réservé du numéro de diapositive 3"/>
          <p:cNvSpPr>
            <a:spLocks noGrp="1"/>
          </p:cNvSpPr>
          <p:nvPr>
            <p:ph type="sldNum" sz="quarter" idx="5"/>
          </p:nvPr>
        </p:nvSpPr>
        <p:spPr/>
        <p:txBody>
          <a:bodyPr/>
          <a:lstStyle/>
          <a:p>
            <a:fld id="{0D4716AE-64C9-4F5C-8072-4AD297B6EE09}" type="slidenum">
              <a:rPr lang="fr-CH" smtClean="0"/>
              <a:t>13</a:t>
            </a:fld>
            <a:endParaRPr lang="fr-CH"/>
          </a:p>
        </p:txBody>
      </p:sp>
    </p:spTree>
    <p:extLst>
      <p:ext uri="{BB962C8B-B14F-4D97-AF65-F5344CB8AC3E}">
        <p14:creationId xmlns:p14="http://schemas.microsoft.com/office/powerpoint/2010/main" val="409721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19E6F-DCC7-1D58-132B-7ECC73DE2D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27CF8B-C13B-BC4D-E874-B60B9D024314}"/>
              </a:ext>
            </a:extLst>
          </p:cNvPr>
          <p:cNvSpPr>
            <a:spLocks noGrp="1" noRot="1" noChangeAspect="1"/>
          </p:cNvSpPr>
          <p:nvPr>
            <p:ph type="sldImg"/>
          </p:nvPr>
        </p:nvSpPr>
        <p:spPr/>
        <p:txBody>
          <a:bodyPr/>
          <a:lstStyle/>
          <a:p>
            <a:endParaRPr lang="fr-CH"/>
          </a:p>
        </p:txBody>
      </p:sp>
      <p:sp>
        <p:nvSpPr>
          <p:cNvPr id="3" name="Espace réservé des notes 2">
            <a:extLst>
              <a:ext uri="{FF2B5EF4-FFF2-40B4-BE49-F238E27FC236}">
                <a16:creationId xmlns:a16="http://schemas.microsoft.com/office/drawing/2014/main" id="{CCEF122C-7E98-64FC-1066-3B90942F69E6}"/>
              </a:ext>
            </a:extLst>
          </p:cNvPr>
          <p:cNvSpPr>
            <a:spLocks noGrp="1"/>
          </p:cNvSpPr>
          <p:nvPr>
            <p:ph type="body" idx="1"/>
          </p:nvPr>
        </p:nvSpPr>
        <p:spPr/>
        <p:txBody>
          <a:bodyPr/>
          <a:lstStyle/>
          <a:p>
            <a:r>
              <a:rPr lang="fr-CH" b="1" i="1" dirty="0"/>
              <a:t>En résumé :</a:t>
            </a:r>
          </a:p>
          <a:p>
            <a:r>
              <a:rPr lang="fr-CH" dirty="0"/>
              <a:t>Depuis les années 1990, des lois de plus en plus strictes encadrent les semences. Elles donnent surtout des droits aux grandes entreprises de sélection, qui peuvent alors interdire la réutilisation, l’échange ou le don de certaines semences. Dans plusieurs pays, ces règles sont renforcées par des accords internationaux et par des lois nationales, au détriment des semences paysannes.</a:t>
            </a:r>
          </a:p>
          <a:p>
            <a:r>
              <a:rPr lang="fr-CH" dirty="0"/>
              <a:t>En pratique, cela rend les semences industrielles (hybrides ou modifiées) dominantes, tandis que les pratiques traditionnelles des familles paysannes deviennent illégales ou invisibles. Les </a:t>
            </a:r>
            <a:r>
              <a:rPr lang="fr-CH" dirty="0" err="1"/>
              <a:t>paysan·ne·s</a:t>
            </a:r>
            <a:r>
              <a:rPr lang="fr-CH" dirty="0"/>
              <a:t> ont peu de pouvoir dans ces décisions, ce qui fragilise la biodiversité, la souveraineté alimentaire et le droit de semer librement.</a:t>
            </a:r>
          </a:p>
          <a:p>
            <a:endParaRPr lang="de-CH" baseline="0" dirty="0"/>
          </a:p>
          <a:p>
            <a:r>
              <a:rPr lang="de-CH" baseline="0" dirty="0"/>
              <a:t>*****************************************************************************************</a:t>
            </a:r>
          </a:p>
          <a:p>
            <a:endParaRPr lang="de-CH" baseline="0" dirty="0"/>
          </a:p>
          <a:p>
            <a:r>
              <a:rPr lang="de-CH" baseline="0" dirty="0" err="1"/>
              <a:t>Tout</a:t>
            </a:r>
            <a:r>
              <a:rPr lang="de-CH" baseline="0" dirty="0"/>
              <a:t> comme les brevets et les droits d'auteur</a:t>
            </a:r>
            <a:r>
              <a:rPr lang="de-CH" dirty="0"/>
              <a:t>, </a:t>
            </a:r>
            <a:r>
              <a:rPr lang="de-CH" b="1" dirty="0"/>
              <a:t>la protection des variétés végétales </a:t>
            </a:r>
            <a:r>
              <a:rPr lang="de-CH" baseline="0" dirty="0"/>
              <a:t>relève des droits de propriété intellectuelle. Ceux-ci sont </a:t>
            </a:r>
            <a:r>
              <a:rPr lang="de-CH" b="1" baseline="0" dirty="0"/>
              <a:t>réglementés </a:t>
            </a:r>
            <a:r>
              <a:rPr lang="de-CH" baseline="0" dirty="0"/>
              <a:t>au </a:t>
            </a:r>
            <a:r>
              <a:rPr lang="de-CH" b="1" baseline="0" dirty="0"/>
              <a:t>niveau national par des lois</a:t>
            </a:r>
            <a:r>
              <a:rPr lang="de-CH" baseline="0" dirty="0"/>
              <a:t>. Il s'agit de protéger les droits de propriété intellectuelle des entreprises de sélection.</a:t>
            </a:r>
          </a:p>
          <a:p>
            <a:r>
              <a:rPr lang="de-CH" baseline="0" dirty="0"/>
              <a:t>Dans la version de 1991 de la protection des variétés végétales</a:t>
            </a:r>
            <a:r>
              <a:rPr lang="de-CH" dirty="0"/>
              <a:t>, les agricultrices doivent payer des droits aux sélectionneurs si elles souhaitent réutiliser les semences issues de leur récolte. L'échange et le don sont interdits. Le système paysan de semences n'est pas mentionné.</a:t>
            </a:r>
          </a:p>
          <a:p>
            <a:endParaRPr lang="de-CH" dirty="0"/>
          </a:p>
          <a:p>
            <a:r>
              <a:rPr lang="de-CH" baseline="0" dirty="0"/>
              <a:t>Lois sur les semences </a:t>
            </a:r>
          </a:p>
          <a:p>
            <a:r>
              <a:rPr lang="de-CH" b="0" baseline="0" dirty="0"/>
              <a:t>Elles régissent les semences qui peuvent être mises sur le marché </a:t>
            </a:r>
            <a:r>
              <a:rPr lang="de-CH" baseline="0" dirty="0"/>
              <a:t>(à l'instar de l'autorisation des médicaments). Cependant, les dispositions sont souvent si strictes que seules les semences industrielles (souvent hybrides) peuvent remplir les conditions. Dans de nombreux pays, l'échange et le don de semences paysannes sont également considérés comme une mise sur le marché et sont donc interdits. </a:t>
            </a:r>
          </a:p>
          <a:p>
            <a:endParaRPr lang="de-CH" baseline="0" dirty="0"/>
          </a:p>
          <a:p>
            <a:r>
              <a:rPr lang="de-CH" baseline="0" dirty="0"/>
              <a:t>Bien que les lois sur les semences </a:t>
            </a:r>
            <a:r>
              <a:rPr lang="de-CH" b="1" baseline="0" dirty="0"/>
              <a:t>ne soient pas directement liées à la protection des variétés végétales, elles sont souvent renforcées dans le même élan</a:t>
            </a:r>
            <a:r>
              <a:rPr lang="de-CH" baseline="0" dirty="0"/>
              <a:t>, sous prétexte de fournir aux agriculteurs des semences certifiées (industrielles) de haute qualité.  Les lois sur les semences reposent généralement sur les mêmes critères que la protection des variétés végétales, mais incluent également un contrôle de la qualité et la vérifiabilité de la production. </a:t>
            </a:r>
          </a:p>
          <a:p>
            <a:endParaRPr lang="de-CH" baseline="0" dirty="0"/>
          </a:p>
          <a:p>
            <a:r>
              <a:rPr lang="de-CH" baseline="0" dirty="0"/>
              <a:t>Source : Harmonisation des lois sur les semences en Afrique : Rural Women Assembly : Promer on Seed Laws in Africa</a:t>
            </a:r>
          </a:p>
          <a:p>
            <a:r>
              <a:rPr lang="de-CH" baseline="0" dirty="0"/>
              <a:t>**********</a:t>
            </a:r>
          </a:p>
          <a:p>
            <a:pPr defTabSz="883493" eaLnBrk="1" fontAlgn="auto" hangingPunct="1">
              <a:spcBef>
                <a:spcPts val="0"/>
              </a:spcBef>
              <a:spcAft>
                <a:spcPts val="0"/>
              </a:spcAft>
              <a:defRPr/>
            </a:pPr>
            <a:r>
              <a:rPr lang="de-CH" baseline="0" dirty="0"/>
              <a:t>Les premières versions de la protection des variétés végétales, de 1961 à 1990, visaient à protéger les sélectionneurs contre la vente de copies pirates de leurs semences par d'autres producteurs. Il s'agissait exclusivement d'un accord entre les producteurs de semences industrielles et comportait certaines restrictions pour les agriculteurs.</a:t>
            </a:r>
          </a:p>
          <a:p>
            <a:endParaRPr lang="fr-FR" dirty="0"/>
          </a:p>
          <a:p>
            <a:endParaRPr lang="fr-FR" sz="1200" dirty="0"/>
          </a:p>
          <a:p>
            <a:endParaRPr lang="fr-CH" dirty="0"/>
          </a:p>
        </p:txBody>
      </p:sp>
      <p:sp>
        <p:nvSpPr>
          <p:cNvPr id="4" name="Espace réservé du numéro de diapositive 3">
            <a:extLst>
              <a:ext uri="{FF2B5EF4-FFF2-40B4-BE49-F238E27FC236}">
                <a16:creationId xmlns:a16="http://schemas.microsoft.com/office/drawing/2014/main" id="{F3C9F5CB-45D6-719A-78CC-5535E0DA5587}"/>
              </a:ext>
            </a:extLst>
          </p:cNvPr>
          <p:cNvSpPr>
            <a:spLocks noGrp="1"/>
          </p:cNvSpPr>
          <p:nvPr>
            <p:ph type="sldNum" sz="quarter" idx="5"/>
          </p:nvPr>
        </p:nvSpPr>
        <p:spPr/>
        <p:txBody>
          <a:bodyPr/>
          <a:lstStyle/>
          <a:p>
            <a:fld id="{0D4716AE-64C9-4F5C-8072-4AD297B6EE09}" type="slidenum">
              <a:rPr lang="fr-CH" smtClean="0"/>
              <a:t>14</a:t>
            </a:fld>
            <a:endParaRPr lang="fr-CH"/>
          </a:p>
        </p:txBody>
      </p:sp>
    </p:spTree>
    <p:extLst>
      <p:ext uri="{BB962C8B-B14F-4D97-AF65-F5344CB8AC3E}">
        <p14:creationId xmlns:p14="http://schemas.microsoft.com/office/powerpoint/2010/main" val="396364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r>
              <a:rPr lang="fr-FR" dirty="0"/>
              <a:t>La diapo présente les obligations des Etats pour assurer les principaux éléments nécessaires au droit aux semences : respecter, protéger et mettre en œuvre ce droit, garantir l’accès à des semences de qualité et abordables, reconnaître le droit d’utiliser des semences locales, soutenir les systèmes semenciers paysans et l’</a:t>
            </a:r>
            <a:r>
              <a:rPr lang="fr-FR" dirty="0" err="1"/>
              <a:t>agrobiodiversité</a:t>
            </a:r>
            <a:r>
              <a:rPr lang="fr-FR" dirty="0"/>
              <a:t>, associer les </a:t>
            </a:r>
            <a:r>
              <a:rPr lang="fr-FR" dirty="0" err="1"/>
              <a:t>paysan·ne·s</a:t>
            </a:r>
            <a:r>
              <a:rPr lang="fr-FR" dirty="0"/>
              <a:t> à la recherche agricole, et adapter les lois et politiques pour qu’elles correspondent réellement à leurs besoins et réalités.</a:t>
            </a:r>
            <a:endParaRPr lang="fr-CH" dirty="0"/>
          </a:p>
        </p:txBody>
      </p:sp>
      <p:sp>
        <p:nvSpPr>
          <p:cNvPr id="4" name="Espace réservé du numéro de diapositive 3"/>
          <p:cNvSpPr>
            <a:spLocks noGrp="1"/>
          </p:cNvSpPr>
          <p:nvPr>
            <p:ph type="sldNum" sz="quarter" idx="5"/>
          </p:nvPr>
        </p:nvSpPr>
        <p:spPr/>
        <p:txBody>
          <a:bodyPr/>
          <a:lstStyle/>
          <a:p>
            <a:fld id="{0D4716AE-64C9-4F5C-8072-4AD297B6EE09}" type="slidenum">
              <a:rPr lang="fr-CH" smtClean="0"/>
              <a:t>15</a:t>
            </a:fld>
            <a:endParaRPr lang="fr-CH"/>
          </a:p>
        </p:txBody>
      </p:sp>
    </p:spTree>
    <p:extLst>
      <p:ext uri="{BB962C8B-B14F-4D97-AF65-F5344CB8AC3E}">
        <p14:creationId xmlns:p14="http://schemas.microsoft.com/office/powerpoint/2010/main" val="20343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r>
              <a:rPr lang="fr-CH" sz="1200" b="1" i="0" u="none" strike="noStrike" kern="1200" baseline="0" dirty="0">
                <a:solidFill>
                  <a:schemeClr val="tx1"/>
                </a:solidFill>
                <a:latin typeface="Times New Roman" pitchFamily="-97" charset="0"/>
                <a:ea typeface="ＭＳ Ｐゴシック" pitchFamily="-97" charset="-128"/>
                <a:cs typeface="ＭＳ Ｐゴシック" pitchFamily="-97" charset="-128"/>
              </a:rPr>
              <a:t>Yvan Lionnel YOUMSSI EYA </a:t>
            </a:r>
          </a:p>
          <a:p>
            <a:endParaRPr lang="fr-CH" sz="1200" b="1" i="0" u="none" strike="noStrike" kern="1200" baseline="0" dirty="0">
              <a:solidFill>
                <a:schemeClr val="tx1"/>
              </a:solidFill>
              <a:latin typeface="Times New Roman" pitchFamily="-97" charset="0"/>
              <a:ea typeface="ＭＳ Ｐゴシック" pitchFamily="-97" charset="-128"/>
              <a:cs typeface="ＭＳ Ｐゴシック" pitchFamily="-97" charset="-128"/>
            </a:endParaRPr>
          </a:p>
          <a:p>
            <a:r>
              <a:rPr lang="fr-FR" sz="1200" b="0" i="0" u="none" strike="noStrike" kern="1200" baseline="0" dirty="0">
                <a:solidFill>
                  <a:schemeClr val="tx1"/>
                </a:solidFill>
                <a:latin typeface="Times New Roman" pitchFamily="-97" charset="0"/>
                <a:ea typeface="ＭＳ Ｐゴシック" pitchFamily="-97" charset="-128"/>
                <a:cs typeface="ＭＳ Ｐゴシック" pitchFamily="-97" charset="-128"/>
              </a:rPr>
              <a:t>Juriste passionné et doctorant en droit international, Yvan Lionnel </a:t>
            </a:r>
            <a:r>
              <a:rPr lang="fr-FR" sz="1200" b="0" i="0" u="none" strike="noStrike" kern="1200" baseline="0" dirty="0" err="1">
                <a:solidFill>
                  <a:schemeClr val="tx1"/>
                </a:solidFill>
                <a:latin typeface="Times New Roman" pitchFamily="-97" charset="0"/>
                <a:ea typeface="ＭＳ Ｐゴシック" pitchFamily="-97" charset="-128"/>
                <a:cs typeface="ＭＳ Ｐゴシック" pitchFamily="-97" charset="-128"/>
              </a:rPr>
              <a:t>Youmssi</a:t>
            </a:r>
            <a:r>
              <a:rPr lang="fr-FR" sz="1200" b="0" i="0" u="none" strike="noStrike" kern="1200" baseline="0" dirty="0">
                <a:solidFill>
                  <a:schemeClr val="tx1"/>
                </a:solidFill>
                <a:latin typeface="Times New Roman" pitchFamily="-97" charset="0"/>
                <a:ea typeface="ＭＳ Ｐゴシック" pitchFamily="-97" charset="-128"/>
                <a:cs typeface="ＭＳ Ｐゴシック" pitchFamily="-97" charset="-128"/>
              </a:rPr>
              <a:t> </a:t>
            </a:r>
            <a:r>
              <a:rPr lang="fr-FR" sz="1200" b="0" i="0" u="none" strike="noStrike" kern="1200" baseline="0" dirty="0" err="1">
                <a:solidFill>
                  <a:schemeClr val="tx1"/>
                </a:solidFill>
                <a:latin typeface="Times New Roman" pitchFamily="-97" charset="0"/>
                <a:ea typeface="ＭＳ Ｐゴシック" pitchFamily="-97" charset="-128"/>
                <a:cs typeface="ＭＳ Ｐゴシック" pitchFamily="-97" charset="-128"/>
              </a:rPr>
              <a:t>Eya</a:t>
            </a:r>
            <a:r>
              <a:rPr lang="fr-FR" sz="1200" b="0" i="0" u="none" strike="noStrike" kern="1200" baseline="0" dirty="0">
                <a:solidFill>
                  <a:schemeClr val="tx1"/>
                </a:solidFill>
                <a:latin typeface="Times New Roman" pitchFamily="-97" charset="0"/>
                <a:ea typeface="ＭＳ Ｐゴシック" pitchFamily="-97" charset="-128"/>
                <a:cs typeface="ＭＳ Ｐゴシック" pitchFamily="-97" charset="-128"/>
              </a:rPr>
              <a:t> défend les droits des </a:t>
            </a:r>
            <a:r>
              <a:rPr lang="fr-FR" sz="1200" b="0" i="0" u="none" strike="noStrike" kern="1200" baseline="0" dirty="0" err="1">
                <a:solidFill>
                  <a:schemeClr val="tx1"/>
                </a:solidFill>
                <a:latin typeface="Times New Roman" pitchFamily="-97" charset="0"/>
                <a:ea typeface="ＭＳ Ｐゴシック" pitchFamily="-97" charset="-128"/>
                <a:cs typeface="ＭＳ Ｐゴシック" pitchFamily="-97" charset="-128"/>
              </a:rPr>
              <a:t>paysan·ne·s</a:t>
            </a:r>
            <a:r>
              <a:rPr lang="fr-FR" sz="1200" b="0" i="0" u="none" strike="noStrike" kern="1200" baseline="0" dirty="0">
                <a:solidFill>
                  <a:schemeClr val="tx1"/>
                </a:solidFill>
                <a:latin typeface="Times New Roman" pitchFamily="-97" charset="0"/>
                <a:ea typeface="ＭＳ Ｐゴシック" pitchFamily="-97" charset="-128"/>
                <a:cs typeface="ＭＳ Ｐゴシック" pitchFamily="-97" charset="-128"/>
              </a:rPr>
              <a:t> au sein du Réseau des Acteurs du Développement Durable (RADD), une organisation partenaire de l’EPER au Cameroun. Depuis 2020, il s’engage pour la reconnaissance des semences paysannes, essentielles à l’agriculture locale, mais encore peu protégées. Il lutte aussi contre l’accaparement des terres et </a:t>
            </a:r>
            <a:r>
              <a:rPr lang="fr-FR" sz="1200" b="0" i="0" u="none" strike="noStrike" kern="1200" baseline="0" dirty="0" err="1">
                <a:solidFill>
                  <a:schemeClr val="tx1"/>
                </a:solidFill>
                <a:latin typeface="Times New Roman" pitchFamily="-97" charset="0"/>
                <a:ea typeface="ＭＳ Ｐゴシック" pitchFamily="-97" charset="-128"/>
                <a:cs typeface="ＭＳ Ｐゴシック" pitchFamily="-97" charset="-128"/>
              </a:rPr>
              <a:t>oeuvre</a:t>
            </a:r>
            <a:r>
              <a:rPr lang="fr-FR" sz="1200" b="0" i="0" u="none" strike="noStrike" kern="1200" baseline="0" dirty="0">
                <a:solidFill>
                  <a:schemeClr val="tx1"/>
                </a:solidFill>
                <a:latin typeface="Times New Roman" pitchFamily="-97" charset="0"/>
                <a:ea typeface="ＭＳ Ｐゴシック" pitchFamily="-97" charset="-128"/>
                <a:cs typeface="ＭＳ Ｐゴシック" pitchFamily="-97" charset="-128"/>
              </a:rPr>
              <a:t> à renforcer la résilience des communautés face aux effets des changements </a:t>
            </a:r>
            <a:r>
              <a:rPr lang="fr-CH" sz="1200" b="0" i="0" u="none" strike="noStrike" kern="1200" baseline="0" dirty="0">
                <a:solidFill>
                  <a:schemeClr val="tx1"/>
                </a:solidFill>
                <a:latin typeface="Times New Roman" pitchFamily="-97" charset="0"/>
                <a:ea typeface="ＭＳ Ｐゴシック" pitchFamily="-97" charset="-128"/>
                <a:cs typeface="ＭＳ Ｐゴシック" pitchFamily="-97" charset="-128"/>
              </a:rPr>
              <a:t>climatiques.</a:t>
            </a:r>
            <a:endParaRPr lang="fr-CH" sz="1600" b="1" dirty="0">
              <a:latin typeface="+mn-lt"/>
            </a:endParaRPr>
          </a:p>
          <a:p>
            <a:pPr marL="4445" indent="-228600" defTabSz="914400">
              <a:buFont typeface="Arial" panose="020B0604020202020204" pitchFamily="34" charset="0"/>
              <a:buChar char="•"/>
            </a:pPr>
            <a:endParaRPr lang="fr-CH" sz="1200" dirty="0">
              <a:latin typeface="Fira Sans"/>
            </a:endParaRPr>
          </a:p>
          <a:p>
            <a:pPr rtl="0" fontAlgn="base"/>
            <a:r>
              <a:rPr lang="fr-CH" b="1" dirty="0"/>
              <a:t>RADD: </a:t>
            </a:r>
            <a:br>
              <a:rPr lang="fr-CH" dirty="0"/>
            </a:br>
            <a:br>
              <a:rPr lang="fr-CH" dirty="0"/>
            </a:br>
            <a:r>
              <a:rPr lang="fr-CH" sz="1200" b="0" i="0" kern="1200" dirty="0">
                <a:solidFill>
                  <a:schemeClr val="tx1"/>
                </a:solidFill>
                <a:effectLst/>
                <a:latin typeface="+mn-lt"/>
                <a:ea typeface="+mn-ea"/>
                <a:cs typeface="+mn-cs"/>
              </a:rPr>
              <a:t>Au Cameroun, 70 % de la production repose sur des semences paysannes non reconnues par la loi. Leur marginalisation entraîne la perte de biodiversité, de savoirs traditionnels et fragilise la souveraineté alimentaire des familles paysannes. </a:t>
            </a:r>
          </a:p>
          <a:p>
            <a:pPr rtl="0" fontAlgn="base"/>
            <a:r>
              <a:rPr lang="fr-CH" sz="1200" b="0" i="0" kern="1200" dirty="0">
                <a:solidFill>
                  <a:schemeClr val="tx1"/>
                </a:solidFill>
                <a:effectLst/>
                <a:latin typeface="+mn-lt"/>
                <a:ea typeface="+mn-ea"/>
                <a:cs typeface="+mn-cs"/>
              </a:rPr>
              <a:t> </a:t>
            </a:r>
          </a:p>
          <a:p>
            <a:pPr rtl="0" fontAlgn="base"/>
            <a:r>
              <a:rPr lang="fr-CH" sz="1200" b="1" i="0" kern="1200" dirty="0">
                <a:solidFill>
                  <a:schemeClr val="tx1"/>
                </a:solidFill>
                <a:effectLst/>
                <a:latin typeface="+mn-lt"/>
                <a:ea typeface="+mn-ea"/>
                <a:cs typeface="+mn-cs"/>
              </a:rPr>
              <a:t>Conséquences pour les communautés locales</a:t>
            </a:r>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Accès limité aux semences locales de qualité  </a:t>
            </a:r>
          </a:p>
          <a:p>
            <a:pPr rtl="0" fontAlgn="base"/>
            <a:r>
              <a:rPr lang="fr-CH" sz="1200" b="0" i="0" kern="1200" dirty="0">
                <a:solidFill>
                  <a:schemeClr val="tx1"/>
                </a:solidFill>
                <a:effectLst/>
                <a:latin typeface="+mn-lt"/>
                <a:ea typeface="+mn-ea"/>
                <a:cs typeface="+mn-cs"/>
              </a:rPr>
              <a:t>Perte de la biodiversité et des savoirs traditionnels  </a:t>
            </a:r>
          </a:p>
          <a:p>
            <a:pPr rtl="0" fontAlgn="base"/>
            <a:r>
              <a:rPr lang="fr-CH" sz="1200" b="0" i="0" kern="1200" dirty="0">
                <a:solidFill>
                  <a:schemeClr val="tx1"/>
                </a:solidFill>
                <a:effectLst/>
                <a:latin typeface="+mn-lt"/>
                <a:ea typeface="+mn-ea"/>
                <a:cs typeface="+mn-cs"/>
              </a:rPr>
              <a:t>Marginalisation des femmes, gardiennes des semences et piliers de la transmission culturelle </a:t>
            </a:r>
          </a:p>
          <a:p>
            <a:pPr rtl="0" fontAlgn="base"/>
            <a:r>
              <a:rPr lang="fr-CH" sz="1200" b="0" i="0" kern="1200" dirty="0">
                <a:solidFill>
                  <a:schemeClr val="tx1"/>
                </a:solidFill>
                <a:effectLst/>
                <a:latin typeface="+mn-lt"/>
                <a:ea typeface="+mn-ea"/>
                <a:cs typeface="+mn-cs"/>
              </a:rPr>
              <a:t> </a:t>
            </a:r>
          </a:p>
          <a:p>
            <a:pPr rtl="0" fontAlgn="base"/>
            <a:r>
              <a:rPr lang="fr-CH" sz="1200" b="1" i="0" kern="1200" dirty="0">
                <a:solidFill>
                  <a:schemeClr val="tx1"/>
                </a:solidFill>
                <a:effectLst/>
                <a:latin typeface="+mn-lt"/>
                <a:ea typeface="+mn-ea"/>
                <a:cs typeface="+mn-cs"/>
              </a:rPr>
              <a:t>Ce programme leur offre :</a:t>
            </a:r>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Accompagnement technique des paysan·ne·s, surtout les femmes </a:t>
            </a:r>
          </a:p>
          <a:p>
            <a:pPr rtl="0" fontAlgn="base"/>
            <a:r>
              <a:rPr lang="fr-CH" sz="1200" b="0" i="0" kern="1200" dirty="0">
                <a:solidFill>
                  <a:schemeClr val="tx1"/>
                </a:solidFill>
                <a:effectLst/>
                <a:latin typeface="+mn-lt"/>
                <a:ea typeface="+mn-ea"/>
                <a:cs typeface="+mn-cs"/>
              </a:rPr>
              <a:t>Création de lieux de conservation et d’échange de semences paysannes </a:t>
            </a:r>
          </a:p>
          <a:p>
            <a:pPr rtl="0" fontAlgn="base"/>
            <a:r>
              <a:rPr lang="fr-CH" sz="1200" b="0" i="0" kern="1200" dirty="0">
                <a:solidFill>
                  <a:schemeClr val="tx1"/>
                </a:solidFill>
                <a:effectLst/>
                <a:latin typeface="+mn-lt"/>
                <a:ea typeface="+mn-ea"/>
                <a:cs typeface="+mn-cs"/>
              </a:rPr>
              <a:t>Plaidoyer pour la reconnaissance officielle des systèmes semenciers paysans </a:t>
            </a:r>
          </a:p>
          <a:p>
            <a:pPr rtl="0" fontAlgn="base"/>
            <a:r>
              <a:rPr lang="fr-CH" sz="1200" b="1" i="0" kern="1200" dirty="0">
                <a:solidFill>
                  <a:schemeClr val="tx1"/>
                </a:solidFill>
                <a:effectLst/>
                <a:latin typeface="+mn-lt"/>
                <a:ea typeface="+mn-ea"/>
                <a:cs typeface="+mn-cs"/>
              </a:rPr>
              <a:t>Les organisations locales</a:t>
            </a:r>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Le Réseau des Acteurs du Développement Durable (RADD) soutient des centaines de familles agricoles à travers plusieurs régions, notamment des femmes et des jeunes </a:t>
            </a:r>
            <a:r>
              <a:rPr lang="fr-CH" sz="1200" b="0" i="0" kern="1200" dirty="0" err="1">
                <a:solidFill>
                  <a:schemeClr val="tx1"/>
                </a:solidFill>
                <a:effectLst/>
                <a:latin typeface="+mn-lt"/>
                <a:ea typeface="+mn-ea"/>
                <a:cs typeface="+mn-cs"/>
              </a:rPr>
              <a:t>engagé∙e∙s</a:t>
            </a:r>
            <a:r>
              <a:rPr lang="fr-CH" sz="1200" b="0" i="0" kern="1200" dirty="0">
                <a:solidFill>
                  <a:schemeClr val="tx1"/>
                </a:solidFill>
                <a:effectLst/>
                <a:latin typeface="+mn-lt"/>
                <a:ea typeface="+mn-ea"/>
                <a:cs typeface="+mn-cs"/>
              </a:rPr>
              <a:t> dans la préservation de la biodiversité et l’autonomie semencière. Grâce à des formations sur la production, la conservation et la valorisation des semences paysannes, ces productrices et producteurs améliorent leurs pratiques agricoles et renforcent leur indépendance face aux semences industrielles. Plus de 350 acteurs locaux participent aux ateliers, foires et initiatives communautaires du programme, favorisant l’échange de savoirs et la mise en réseau entre </a:t>
            </a:r>
            <a:r>
              <a:rPr lang="fr-CH" sz="1200" b="0" i="0" kern="1200" dirty="0" err="1">
                <a:solidFill>
                  <a:schemeClr val="tx1"/>
                </a:solidFill>
                <a:effectLst/>
                <a:latin typeface="+mn-lt"/>
                <a:ea typeface="+mn-ea"/>
                <a:cs typeface="+mn-cs"/>
              </a:rPr>
              <a:t>agriculteurs∙rices</a:t>
            </a:r>
            <a:r>
              <a:rPr lang="fr-CH" sz="1200" b="0" i="0" kern="1200" dirty="0">
                <a:solidFill>
                  <a:schemeClr val="tx1"/>
                </a:solidFill>
                <a:effectLst/>
                <a:latin typeface="+mn-lt"/>
                <a:ea typeface="+mn-ea"/>
                <a:cs typeface="+mn-cs"/>
              </a:rPr>
              <a:t>.  </a:t>
            </a:r>
          </a:p>
          <a:p>
            <a:pPr rtl="0" fontAlgn="base"/>
            <a:r>
              <a:rPr lang="fr-CH" sz="1200" b="1" i="0" kern="1200" dirty="0">
                <a:solidFill>
                  <a:schemeClr val="tx1"/>
                </a:solidFill>
                <a:effectLst/>
                <a:latin typeface="+mn-lt"/>
                <a:ea typeface="+mn-ea"/>
                <a:cs typeface="+mn-cs"/>
              </a:rPr>
              <a:t>L’engagement de l’EPER</a:t>
            </a:r>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Renforce la sécurité alimentaire  </a:t>
            </a:r>
          </a:p>
          <a:p>
            <a:pPr rtl="0" fontAlgn="base"/>
            <a:r>
              <a:rPr lang="fr-CH" sz="1200" b="0" i="0" kern="1200" dirty="0">
                <a:solidFill>
                  <a:schemeClr val="tx1"/>
                </a:solidFill>
                <a:effectLst/>
                <a:latin typeface="+mn-lt"/>
                <a:ea typeface="+mn-ea"/>
                <a:cs typeface="+mn-cs"/>
              </a:rPr>
              <a:t>Promeut l'égalité entre les sexes </a:t>
            </a:r>
          </a:p>
          <a:p>
            <a:pPr rtl="0" fontAlgn="base"/>
            <a:r>
              <a:rPr lang="fr-CH" sz="1200" b="0" i="0" kern="1200" dirty="0">
                <a:solidFill>
                  <a:schemeClr val="tx1"/>
                </a:solidFill>
                <a:effectLst/>
                <a:latin typeface="+mn-lt"/>
                <a:ea typeface="+mn-ea"/>
                <a:cs typeface="+mn-cs"/>
              </a:rPr>
              <a:t>Soutient les droits des communautés face à la privatisation des semences </a:t>
            </a:r>
          </a:p>
          <a:p>
            <a:pPr rtl="0" fontAlgn="base"/>
            <a:r>
              <a:rPr lang="fr-CH" sz="1200" b="0" i="0" kern="1200" dirty="0">
                <a:solidFill>
                  <a:schemeClr val="tx1"/>
                </a:solidFill>
                <a:effectLst/>
                <a:latin typeface="+mn-lt"/>
                <a:ea typeface="+mn-ea"/>
                <a:cs typeface="+mn-cs"/>
              </a:rPr>
              <a:t> </a:t>
            </a:r>
          </a:p>
          <a:p>
            <a:pPr rtl="0" fontAlgn="base"/>
            <a:r>
              <a:rPr lang="fr-CH" sz="1200" b="0" i="0" kern="1200" dirty="0">
                <a:solidFill>
                  <a:schemeClr val="tx1"/>
                </a:solidFill>
                <a:effectLst/>
                <a:latin typeface="+mn-lt"/>
                <a:ea typeface="+mn-ea"/>
                <a:cs typeface="+mn-cs"/>
              </a:rPr>
              <a:t>((logo EPER)) Programme Cameroun 490.995 </a:t>
            </a:r>
          </a:p>
          <a:p>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31AB54B6-8CA2-4D24-9AA1-87C4ECEA1D57}" type="slidenum">
              <a:rPr kumimoji="0" lang="de-CH" altLang="x-none"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941388" rtl="0" eaLnBrk="1" fontAlgn="auto" latinLnBrk="0" hangingPunct="1">
                <a:lnSpc>
                  <a:spcPct val="100000"/>
                </a:lnSpc>
                <a:spcBef>
                  <a:spcPts val="0"/>
                </a:spcBef>
                <a:spcAft>
                  <a:spcPts val="0"/>
                </a:spcAft>
                <a:buClrTx/>
                <a:buSzTx/>
                <a:buFontTx/>
                <a:buNone/>
                <a:tabLst/>
                <a:defRPr/>
              </a:pPr>
              <a:t>16</a:t>
            </a:fld>
            <a:endParaRPr kumimoji="0" lang="de-CH"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407587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Animations phares :</a:t>
            </a:r>
            <a:endParaRPr lang="fr-CH" dirty="0"/>
          </a:p>
          <a:p>
            <a:r>
              <a:rPr lang="fr-CH" b="1" dirty="0"/>
              <a:t>Atelier cinéma – La faim bouffe l’avenir</a:t>
            </a:r>
            <a:endParaRPr lang="fr-CH" dirty="0"/>
          </a:p>
          <a:p>
            <a:pPr lvl="1"/>
            <a:r>
              <a:rPr lang="fr-CH" dirty="0"/>
              <a:t>Sensibilisation au droit à l’alimentation et aux inégalités mondiales</a:t>
            </a:r>
          </a:p>
          <a:p>
            <a:pPr lvl="1"/>
            <a:r>
              <a:rPr lang="fr-CH" dirty="0"/>
              <a:t>Activités : jeux symboliques, visionnage de films, débats et création d’affiches</a:t>
            </a:r>
          </a:p>
          <a:p>
            <a:r>
              <a:rPr lang="fr-CH" b="1" dirty="0"/>
              <a:t>Fabrication de bombes à graines</a:t>
            </a:r>
            <a:endParaRPr lang="fr-CH" dirty="0"/>
          </a:p>
          <a:p>
            <a:pPr lvl="1"/>
            <a:r>
              <a:rPr lang="fr-CH" dirty="0"/>
              <a:t>Action concrète pour favoriser la biodiversité et sensibiliser à l’écologie</a:t>
            </a:r>
          </a:p>
          <a:p>
            <a:pPr lvl="1"/>
            <a:r>
              <a:rPr lang="fr-CH" dirty="0"/>
              <a:t>Atelier pratique : créer des boulettes de graines locales pour végétaliser des espaces</a:t>
            </a:r>
          </a:p>
          <a:p>
            <a:r>
              <a:rPr lang="fr-CH" b="1" dirty="0"/>
              <a:t>Escape the </a:t>
            </a:r>
            <a:r>
              <a:rPr lang="fr-CH" b="1" dirty="0" err="1"/>
              <a:t>Climate</a:t>
            </a:r>
            <a:r>
              <a:rPr lang="fr-CH" b="1" dirty="0"/>
              <a:t> Crisis</a:t>
            </a:r>
            <a:endParaRPr lang="fr-CH" dirty="0"/>
          </a:p>
          <a:p>
            <a:pPr lvl="1"/>
            <a:r>
              <a:rPr lang="fr-CH" dirty="0"/>
              <a:t>Jeu participatif sur la consommation d’énergie et la justice climatique</a:t>
            </a:r>
          </a:p>
          <a:p>
            <a:pPr lvl="1"/>
            <a:r>
              <a:rPr lang="fr-CH" dirty="0"/>
              <a:t>Défis en équipes pour découvrir gestes durables et alternatives</a:t>
            </a:r>
          </a:p>
          <a:p>
            <a:r>
              <a:rPr lang="fr-CH" b="1" dirty="0"/>
              <a:t>High Five – Pour un monde sans faim</a:t>
            </a:r>
            <a:endParaRPr lang="fr-CH" dirty="0"/>
          </a:p>
          <a:p>
            <a:pPr lvl="1"/>
            <a:r>
              <a:rPr lang="fr-CH" dirty="0"/>
              <a:t>Réflexion collective sur solidarité et responsabilité</a:t>
            </a:r>
          </a:p>
          <a:p>
            <a:pPr lvl="1"/>
            <a:r>
              <a:rPr lang="fr-CH" dirty="0"/>
              <a:t>Jeux, cartes de valeurs et moments de partage pour l’engagement citoyen</a:t>
            </a:r>
          </a:p>
          <a:p>
            <a:r>
              <a:rPr lang="fr-CH" b="1" dirty="0"/>
              <a:t>Souper-climat / Meurtres et mystères en Amazonie</a:t>
            </a:r>
            <a:endParaRPr lang="fr-CH" dirty="0"/>
          </a:p>
          <a:p>
            <a:pPr lvl="1"/>
            <a:r>
              <a:rPr lang="fr-CH" dirty="0"/>
              <a:t>Jeu de rôle sur agroécologie et justice climatique</a:t>
            </a:r>
          </a:p>
          <a:p>
            <a:pPr lvl="1"/>
            <a:r>
              <a:rPr lang="fr-CH" dirty="0"/>
              <a:t>Découverte des enjeux socio-économiques et environnementaux</a:t>
            </a:r>
          </a:p>
          <a:p>
            <a:r>
              <a:rPr lang="fr-CH" b="1" dirty="0"/>
              <a:t>Objectif commun :</a:t>
            </a:r>
            <a:endParaRPr lang="fr-CH" dirty="0"/>
          </a:p>
          <a:p>
            <a:r>
              <a:rPr lang="fr-CH" dirty="0"/>
              <a:t>Sensibiliser, impliquer et faire réfléchir les jeunes sur alimentation, écologie et justice sociale à travers des activités ludiques, participatives et concrètes.</a:t>
            </a:r>
          </a:p>
          <a:p>
            <a:endParaRPr lang="fr-CH" dirty="0"/>
          </a:p>
        </p:txBody>
      </p:sp>
      <p:sp>
        <p:nvSpPr>
          <p:cNvPr id="4" name="Espace réservé du numéro de diapositive 3"/>
          <p:cNvSpPr>
            <a:spLocks noGrp="1"/>
          </p:cNvSpPr>
          <p:nvPr>
            <p:ph type="sldNum" sz="quarter" idx="5"/>
          </p:nvPr>
        </p:nvSpPr>
        <p:spPr/>
        <p:txBody>
          <a:bodyPr/>
          <a:lstStyle/>
          <a:p>
            <a:fld id="{4A3F2902-FF11-4DC3-B7DD-BA4E1306C00A}" type="slidenum">
              <a:rPr lang="fr-CH" smtClean="0"/>
              <a:t>18</a:t>
            </a:fld>
            <a:endParaRPr lang="fr-CH"/>
          </a:p>
        </p:txBody>
      </p:sp>
    </p:spTree>
    <p:extLst>
      <p:ext uri="{BB962C8B-B14F-4D97-AF65-F5344CB8AC3E}">
        <p14:creationId xmlns:p14="http://schemas.microsoft.com/office/powerpoint/2010/main" val="93170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A3F2902-FF11-4DC3-B7DD-BA4E1306C00A}" type="slidenum">
              <a:rPr lang="fr-CH" smtClean="0"/>
              <a:t>19</a:t>
            </a:fld>
            <a:endParaRPr lang="fr-CH"/>
          </a:p>
        </p:txBody>
      </p:sp>
    </p:spTree>
    <p:extLst>
      <p:ext uri="{BB962C8B-B14F-4D97-AF65-F5344CB8AC3E}">
        <p14:creationId xmlns:p14="http://schemas.microsoft.com/office/powerpoint/2010/main" val="405433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Les semences, racines de la liberté et de la souveraineté alimentaire : </a:t>
            </a:r>
            <a:r>
              <a:rPr lang="fr-CH" dirty="0"/>
              <a:t>Quand les graines deviennent des profits, qui nourrit le monde ?</a:t>
            </a:r>
            <a:endParaRPr lang="fr-CH" b="1" dirty="0"/>
          </a:p>
          <a:p>
            <a:r>
              <a:rPr lang="fr-CH" dirty="0"/>
              <a:t>📍 </a:t>
            </a:r>
            <a:r>
              <a:rPr lang="fr-CH" b="1" dirty="0"/>
              <a:t>Lieu :</a:t>
            </a:r>
            <a:r>
              <a:rPr lang="fr-CH" dirty="0"/>
              <a:t> Impact Hub – Genève, Rue </a:t>
            </a:r>
            <a:r>
              <a:rPr lang="fr-CH" dirty="0" err="1"/>
              <a:t>Fendt</a:t>
            </a:r>
            <a:r>
              <a:rPr lang="fr-CH" dirty="0"/>
              <a:t> 1 · 1201 Geneva</a:t>
            </a:r>
            <a:br>
              <a:rPr lang="fr-CH" dirty="0"/>
            </a:br>
            <a:r>
              <a:rPr lang="fr-CH" dirty="0"/>
              <a:t>📅 </a:t>
            </a:r>
            <a:r>
              <a:rPr lang="fr-CH" b="1" dirty="0"/>
              <a:t>Date :</a:t>
            </a:r>
            <a:r>
              <a:rPr lang="fr-CH" dirty="0"/>
              <a:t> Mercredi 4 mars 2026</a:t>
            </a:r>
            <a:br>
              <a:rPr lang="fr-CH" dirty="0"/>
            </a:br>
            <a:r>
              <a:rPr lang="fr-CH" dirty="0"/>
              <a:t>🕖 </a:t>
            </a:r>
            <a:r>
              <a:rPr lang="fr-CH" b="1" dirty="0"/>
              <a:t>Horaire :</a:t>
            </a:r>
            <a:r>
              <a:rPr lang="fr-CH" dirty="0"/>
              <a:t> 19h00 – 21h00 (suivi d’un apéro)</a:t>
            </a:r>
          </a:p>
          <a:p>
            <a:br>
              <a:rPr lang="fr-CH" dirty="0"/>
            </a:br>
            <a:endParaRPr lang="fr-CH" dirty="0"/>
          </a:p>
          <a:p>
            <a:r>
              <a:rPr lang="fr-CH" b="1" dirty="0"/>
              <a:t>🎬 Projection &amp; discussion</a:t>
            </a:r>
          </a:p>
          <a:p>
            <a:r>
              <a:rPr lang="fr-CH" dirty="0"/>
              <a:t>Projection d’extraits du documentaire </a:t>
            </a:r>
            <a:r>
              <a:rPr lang="fr-CH" i="1" dirty="0"/>
              <a:t>The Last </a:t>
            </a:r>
            <a:r>
              <a:rPr lang="fr-CH" i="1" dirty="0" err="1"/>
              <a:t>Seed</a:t>
            </a:r>
            <a:r>
              <a:rPr lang="fr-CH" dirty="0"/>
              <a:t> (Andréa </a:t>
            </a:r>
            <a:r>
              <a:rPr lang="fr-CH" dirty="0" err="1"/>
              <a:t>Gema</a:t>
            </a:r>
            <a:r>
              <a:rPr lang="fr-CH" dirty="0"/>
              <a:t>, 2023)</a:t>
            </a:r>
          </a:p>
          <a:p>
            <a:r>
              <a:rPr lang="fr-CH" dirty="0"/>
              <a:t>Exploration des luttes et des espoirs des communautés paysannes africaines</a:t>
            </a:r>
          </a:p>
          <a:p>
            <a:r>
              <a:rPr lang="fr-CH" dirty="0"/>
              <a:t>Focus sur la souveraineté alimentaire, la biodiversité et les semences paysannes</a:t>
            </a:r>
          </a:p>
          <a:p>
            <a:endParaRPr lang="fr-CH" dirty="0"/>
          </a:p>
          <a:p>
            <a:r>
              <a:rPr lang="fr-CH" dirty="0"/>
              <a:t>Mettre en lumière les </a:t>
            </a:r>
            <a:r>
              <a:rPr lang="fr-CH" b="1" dirty="0"/>
              <a:t>savoirs traditionnels </a:t>
            </a:r>
          </a:p>
          <a:p>
            <a:r>
              <a:rPr lang="fr-CH" dirty="0"/>
              <a:t>Dénoncer la </a:t>
            </a:r>
            <a:r>
              <a:rPr lang="fr-CH" b="1" dirty="0"/>
              <a:t>privatisation et les menaces industrielles</a:t>
            </a:r>
            <a:endParaRPr lang="fr-CH" dirty="0"/>
          </a:p>
          <a:p>
            <a:r>
              <a:rPr lang="fr-CH" dirty="0"/>
              <a:t>Favoriser un </a:t>
            </a:r>
            <a:r>
              <a:rPr lang="fr-CH" b="1" dirty="0"/>
              <a:t>dialogue Nord–Sud sur la souveraineté alimentaire</a:t>
            </a:r>
            <a:endParaRPr lang="fr-CH" dirty="0"/>
          </a:p>
          <a:p>
            <a:br>
              <a:rPr lang="fr-CH" dirty="0"/>
            </a:br>
            <a:endParaRPr lang="fr-CH" dirty="0"/>
          </a:p>
          <a:p>
            <a:r>
              <a:rPr lang="fr-CH" b="1" dirty="0"/>
              <a:t>💬 Discussion participative</a:t>
            </a:r>
          </a:p>
          <a:p>
            <a:r>
              <a:rPr lang="fr-CH" dirty="0"/>
              <a:t>Échanges avec des intervenant·e·s </a:t>
            </a:r>
            <a:r>
              <a:rPr lang="fr-CH" dirty="0" err="1"/>
              <a:t>engagé·e·s</a:t>
            </a:r>
            <a:r>
              <a:rPr lang="fr-CH" dirty="0"/>
              <a:t> en Suisse et en Afrique</a:t>
            </a:r>
          </a:p>
          <a:p>
            <a:r>
              <a:rPr lang="fr-CH" dirty="0"/>
              <a:t>Réflexions sur les modes de consommation et la solidarité Nord–Sud</a:t>
            </a:r>
          </a:p>
          <a:p>
            <a:r>
              <a:rPr lang="fr-CH" b="1" dirty="0"/>
              <a:t>Avec la participation de :</a:t>
            </a:r>
            <a:endParaRPr lang="fr-CH" dirty="0"/>
          </a:p>
          <a:p>
            <a:r>
              <a:rPr lang="fr-CH" dirty="0"/>
              <a:t>Yvan Lionnel Youmssi </a:t>
            </a:r>
            <a:r>
              <a:rPr lang="fr-CH" dirty="0" err="1"/>
              <a:t>Eya</a:t>
            </a:r>
            <a:r>
              <a:rPr lang="fr-CH" dirty="0"/>
              <a:t> (Cameroun)</a:t>
            </a:r>
          </a:p>
          <a:p>
            <a:r>
              <a:rPr lang="fr-CH" dirty="0" err="1"/>
              <a:t>Représentant·e</a:t>
            </a:r>
            <a:r>
              <a:rPr lang="fr-CH" dirty="0"/>
              <a:t> de l’association genevoise de semences de pays</a:t>
            </a:r>
          </a:p>
          <a:p>
            <a:r>
              <a:rPr lang="fr-CH" dirty="0"/>
              <a:t>Geneviève Savigny / Michael </a:t>
            </a:r>
            <a:r>
              <a:rPr lang="fr-CH" dirty="0" err="1"/>
              <a:t>Fakhri</a:t>
            </a:r>
            <a:r>
              <a:rPr lang="fr-CH" dirty="0"/>
              <a:t> / Kibrom Mehari</a:t>
            </a:r>
          </a:p>
          <a:p>
            <a:r>
              <a:rPr lang="fr-CH" b="1" dirty="0"/>
              <a:t>Modératrice :</a:t>
            </a:r>
            <a:r>
              <a:rPr lang="fr-CH" dirty="0"/>
              <a:t> Dorothée Thévenaz (Action de Carême)</a:t>
            </a:r>
          </a:p>
          <a:p>
            <a:br>
              <a:rPr lang="fr-CH" dirty="0"/>
            </a:br>
            <a:endParaRPr lang="fr-CH" dirty="0"/>
          </a:p>
          <a:p>
            <a:r>
              <a:rPr lang="fr-CH" b="1" dirty="0"/>
              <a:t>🤝 Organisateurs &amp; partenaires</a:t>
            </a:r>
          </a:p>
          <a:p>
            <a:r>
              <a:rPr lang="fr-CH" dirty="0"/>
              <a:t>Impact Hub Genève</a:t>
            </a:r>
          </a:p>
          <a:p>
            <a:r>
              <a:rPr lang="fr-CH" dirty="0"/>
              <a:t>Semences du Pays</a:t>
            </a:r>
          </a:p>
          <a:p>
            <a:r>
              <a:rPr lang="fr-CH" dirty="0"/>
              <a:t>Association Genevoise Action de Carême</a:t>
            </a:r>
          </a:p>
          <a:p>
            <a:r>
              <a:rPr lang="fr-CH" dirty="0"/>
              <a:t>Maison de l’Avenir, IHEID collectif </a:t>
            </a:r>
            <a:r>
              <a:rPr lang="fr-CH" dirty="0" err="1"/>
              <a:t>Agrifood</a:t>
            </a:r>
            <a:r>
              <a:rPr lang="fr-CH" dirty="0"/>
              <a:t>, HEPIA, Pro </a:t>
            </a:r>
            <a:r>
              <a:rPr lang="fr-CH" dirty="0" err="1"/>
              <a:t>Specie</a:t>
            </a:r>
            <a:r>
              <a:rPr lang="fr-CH" dirty="0"/>
              <a:t> </a:t>
            </a:r>
            <a:r>
              <a:rPr lang="fr-CH" dirty="0" err="1"/>
              <a:t>Rara</a:t>
            </a:r>
            <a:r>
              <a:rPr lang="fr-CH" dirty="0"/>
              <a:t>, Plateforme Souveraineté alimentaire, UNIGE</a:t>
            </a:r>
          </a:p>
          <a:p>
            <a:endParaRPr lang="fr-CH" dirty="0"/>
          </a:p>
        </p:txBody>
      </p:sp>
      <p:sp>
        <p:nvSpPr>
          <p:cNvPr id="4" name="Espace réservé du numéro de diapositive 3"/>
          <p:cNvSpPr>
            <a:spLocks noGrp="1"/>
          </p:cNvSpPr>
          <p:nvPr>
            <p:ph type="sldNum" sz="quarter" idx="5"/>
          </p:nvPr>
        </p:nvSpPr>
        <p:spPr/>
        <p:txBody>
          <a:bodyPr/>
          <a:lstStyle/>
          <a:p>
            <a:fld id="{4A3F2902-FF11-4DC3-B7DD-BA4E1306C00A}" type="slidenum">
              <a:rPr lang="fr-CH" smtClean="0"/>
              <a:t>20</a:t>
            </a:fld>
            <a:endParaRPr lang="fr-CH"/>
          </a:p>
        </p:txBody>
      </p:sp>
    </p:spTree>
    <p:extLst>
      <p:ext uri="{BB962C8B-B14F-4D97-AF65-F5344CB8AC3E}">
        <p14:creationId xmlns:p14="http://schemas.microsoft.com/office/powerpoint/2010/main" val="369098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txBody>
          <a:bodyPr/>
          <a:lstStyle/>
          <a:p>
            <a:endParaRPr lang="fr-CH"/>
          </a:p>
        </p:txBody>
      </p:sp>
      <p:sp>
        <p:nvSpPr>
          <p:cNvPr id="3" name="Espace réservé des notes 2"/>
          <p:cNvSpPr>
            <a:spLocks noGrp="1"/>
          </p:cNvSpPr>
          <p:nvPr>
            <p:ph type="body" idx="1"/>
          </p:nvPr>
        </p:nvSpPr>
        <p:spPr/>
        <p:txBody>
          <a:bodyPr/>
          <a:lstStyle/>
          <a:p>
            <a:r>
              <a:rPr lang="fr-FR" dirty="0"/>
              <a:t>Cette année, avec la campagne </a:t>
            </a:r>
            <a:r>
              <a:rPr lang="fr-FR" b="1" i="1" dirty="0"/>
              <a:t>« Semer l’avenir »</a:t>
            </a:r>
            <a:r>
              <a:rPr lang="fr-FR" b="1" dirty="0"/>
              <a:t>, </a:t>
            </a:r>
            <a:r>
              <a:rPr lang="fr-FR" dirty="0"/>
              <a:t>nous mettons en avant le </a:t>
            </a:r>
            <a:r>
              <a:rPr lang="fr-FR" b="1" dirty="0"/>
              <a:t>droit aux semences</a:t>
            </a:r>
            <a:r>
              <a:rPr lang="fr-FR" dirty="0"/>
              <a:t>, un élément central du </a:t>
            </a:r>
            <a:r>
              <a:rPr lang="fr-FR" b="1" dirty="0"/>
              <a:t>droit à l’alimentation</a:t>
            </a:r>
            <a:r>
              <a:rPr lang="fr-FR" dirty="0"/>
              <a:t> et de la </a:t>
            </a:r>
            <a:r>
              <a:rPr lang="fr-FR" b="1" dirty="0"/>
              <a:t>souveraineté alimentaire</a:t>
            </a:r>
            <a:r>
              <a:rPr lang="fr-FR" dirty="0"/>
              <a:t>. Les semences sont bien plus qu’un simple intrant agricole : elles représentent la vie, la transmission des savoirs et l’autonomie des paysans et paysannes. </a:t>
            </a:r>
            <a:r>
              <a:rPr lang="fr-FR" b="1" dirty="0"/>
              <a:t>Pourtant, dans de nombreux pays du Sud, l’accès libre aux semences est menacé par la concentration du marché, les brevets et les lois qui restreignent leur échange.</a:t>
            </a:r>
          </a:p>
          <a:p>
            <a:r>
              <a:rPr lang="fr-CH" dirty="0">
                <a:latin typeface="Times New Roman"/>
                <a:ea typeface="ＭＳ Ｐゴシック"/>
                <a:cs typeface="Times New Roman"/>
              </a:rPr>
              <a:t> </a:t>
            </a:r>
          </a:p>
        </p:txBody>
      </p:sp>
      <p:sp>
        <p:nvSpPr>
          <p:cNvPr id="4" name="Espace réservé du numéro de diapositive 3"/>
          <p:cNvSpPr>
            <a:spLocks noGrp="1"/>
          </p:cNvSpPr>
          <p:nvPr>
            <p:ph type="sldNum" sz="quarter" idx="5"/>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7FC863C3-2E83-4A52-8574-3C99ADFCA83D}" type="slidenum">
              <a:rPr kumimoji="0" lang="de-CH"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941388" rtl="0" eaLnBrk="1" fontAlgn="auto" latinLnBrk="0" hangingPunct="1">
                <a:lnSpc>
                  <a:spcPct val="100000"/>
                </a:lnSpc>
                <a:spcBef>
                  <a:spcPts val="0"/>
                </a:spcBef>
                <a:spcAft>
                  <a:spcPts val="0"/>
                </a:spcAft>
                <a:buClrTx/>
                <a:buSzTx/>
                <a:buFontTx/>
                <a:buNone/>
                <a:tabLst/>
                <a:defRPr/>
              </a:pPr>
              <a:t>2</a:t>
            </a:fld>
            <a:endParaRPr kumimoji="0" lang="de-CH"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49518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179D-6F43-68A1-7F5A-3441693172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6216B8-A162-743F-E1C3-744754DD3A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F7B83E-919A-F217-EDB7-1268709E0EB3}"/>
              </a:ext>
            </a:extLst>
          </p:cNvPr>
          <p:cNvSpPr>
            <a:spLocks noGrp="1"/>
          </p:cNvSpPr>
          <p:nvPr>
            <p:ph type="body" idx="1"/>
          </p:nvPr>
        </p:nvSpPr>
        <p:spPr/>
        <p:txBody>
          <a:bodyPr/>
          <a:lstStyle/>
          <a:p>
            <a:r>
              <a:rPr lang="fr-CH" b="1" dirty="0"/>
              <a:t>Table ronde : Le droit aux semences – Regards croisés Nord–Sud</a:t>
            </a:r>
          </a:p>
          <a:p>
            <a:r>
              <a:rPr lang="fr-CH" dirty="0"/>
              <a:t>📍 </a:t>
            </a:r>
            <a:r>
              <a:rPr lang="fr-CH" b="1" dirty="0"/>
              <a:t>Lieu :</a:t>
            </a:r>
            <a:r>
              <a:rPr lang="fr-CH" dirty="0"/>
              <a:t> La </a:t>
            </a:r>
            <a:r>
              <a:rPr lang="fr-CH" dirty="0" err="1"/>
              <a:t>Soliderie</a:t>
            </a:r>
            <a:r>
              <a:rPr lang="fr-CH" dirty="0"/>
              <a:t>, Nyon</a:t>
            </a:r>
            <a:br>
              <a:rPr lang="fr-CH" dirty="0"/>
            </a:br>
            <a:r>
              <a:rPr lang="fr-CH" dirty="0"/>
              <a:t>📅 </a:t>
            </a:r>
            <a:r>
              <a:rPr lang="fr-CH" b="1" dirty="0"/>
              <a:t>Date :</a:t>
            </a:r>
            <a:r>
              <a:rPr lang="fr-CH" dirty="0"/>
              <a:t> Jeudi 12 mars 2026</a:t>
            </a:r>
            <a:br>
              <a:rPr lang="fr-CH" dirty="0"/>
            </a:br>
            <a:r>
              <a:rPr lang="fr-CH" dirty="0"/>
              <a:t>🕖 </a:t>
            </a:r>
            <a:r>
              <a:rPr lang="fr-CH" b="1" dirty="0"/>
              <a:t>Horaire :</a:t>
            </a:r>
            <a:r>
              <a:rPr lang="fr-CH" dirty="0"/>
              <a:t> En soirée</a:t>
            </a:r>
          </a:p>
          <a:p>
            <a:br>
              <a:rPr lang="fr-CH" dirty="0"/>
            </a:br>
            <a:endParaRPr lang="fr-CH" dirty="0"/>
          </a:p>
          <a:p>
            <a:r>
              <a:rPr lang="fr-CH" b="1" dirty="0"/>
              <a:t>🎯 Objectifs de la rencontre</a:t>
            </a:r>
          </a:p>
          <a:p>
            <a:r>
              <a:rPr lang="fr-CH" dirty="0"/>
              <a:t>Montrer comment </a:t>
            </a:r>
            <a:r>
              <a:rPr lang="fr-CH" b="1" dirty="0"/>
              <a:t>les semences locales et paysannes</a:t>
            </a:r>
            <a:r>
              <a:rPr lang="fr-CH" dirty="0"/>
              <a:t> renforcent la résilience face aux crises alimentaires et climatiques</a:t>
            </a:r>
          </a:p>
          <a:p>
            <a:r>
              <a:rPr lang="fr-CH" dirty="0"/>
              <a:t>Valoriser </a:t>
            </a:r>
            <a:r>
              <a:rPr lang="fr-CH" b="1" dirty="0"/>
              <a:t>la biodiversité cultivée</a:t>
            </a:r>
            <a:r>
              <a:rPr lang="fr-CH" dirty="0"/>
              <a:t> et la transmission des savoirs paysans</a:t>
            </a:r>
          </a:p>
          <a:p>
            <a:r>
              <a:rPr lang="fr-CH" dirty="0"/>
              <a:t>Mettre en avant </a:t>
            </a:r>
            <a:r>
              <a:rPr lang="fr-CH" b="1" dirty="0"/>
              <a:t>les initiatives locales</a:t>
            </a:r>
            <a:r>
              <a:rPr lang="fr-CH" dirty="0"/>
              <a:t> de production respectueuse de la nature et des producteurs</a:t>
            </a:r>
          </a:p>
          <a:p>
            <a:r>
              <a:rPr lang="fr-CH" dirty="0"/>
              <a:t>Encourager un </a:t>
            </a:r>
            <a:r>
              <a:rPr lang="fr-CH" b="1" dirty="0"/>
              <a:t>dialogue solidaire Nord–Sud</a:t>
            </a:r>
            <a:r>
              <a:rPr lang="fr-CH" dirty="0"/>
              <a:t> pour défendre la liberté de semer, d’échanger et de cultiver</a:t>
            </a:r>
          </a:p>
          <a:p>
            <a:br>
              <a:rPr lang="fr-CH" dirty="0"/>
            </a:br>
            <a:endParaRPr lang="fr-CH" dirty="0"/>
          </a:p>
          <a:p>
            <a:r>
              <a:rPr lang="fr-CH" b="1" dirty="0"/>
              <a:t>💬 Programme &amp; intervenant·e·s</a:t>
            </a:r>
          </a:p>
          <a:p>
            <a:r>
              <a:rPr lang="fr-CH" b="1" dirty="0"/>
              <a:t>Introduction :</a:t>
            </a:r>
            <a:r>
              <a:rPr lang="fr-CH" dirty="0"/>
              <a:t> EPER / Action de Carême – différences Nord / Sud</a:t>
            </a:r>
          </a:p>
          <a:p>
            <a:r>
              <a:rPr lang="fr-CH" b="1" dirty="0"/>
              <a:t>Yvan Lionnel Youmssi </a:t>
            </a:r>
            <a:r>
              <a:rPr lang="fr-CH" b="1" dirty="0" err="1"/>
              <a:t>Eya</a:t>
            </a:r>
            <a:r>
              <a:rPr lang="fr-CH" b="1" dirty="0"/>
              <a:t> :</a:t>
            </a:r>
            <a:r>
              <a:rPr lang="fr-CH" dirty="0"/>
              <a:t> droits des paysans au Cameroun et préservation des semences traditionnelles</a:t>
            </a:r>
          </a:p>
          <a:p>
            <a:r>
              <a:rPr lang="fr-CH" b="1" dirty="0"/>
              <a:t>Raphaël, boulanger à Nyon :</a:t>
            </a:r>
            <a:r>
              <a:rPr lang="fr-CH" dirty="0"/>
              <a:t> travail avec des variétés anciennes et locales de blé</a:t>
            </a:r>
          </a:p>
          <a:p>
            <a:r>
              <a:rPr lang="fr-CH" b="1" dirty="0"/>
              <a:t>La </a:t>
            </a:r>
            <a:r>
              <a:rPr lang="fr-CH" b="1" dirty="0" err="1"/>
              <a:t>Soliderie</a:t>
            </a:r>
            <a:r>
              <a:rPr lang="fr-CH" b="1" dirty="0"/>
              <a:t> :</a:t>
            </a:r>
            <a:r>
              <a:rPr lang="fr-CH" dirty="0"/>
              <a:t> présentation des actions locales et solidaires pour les personnes défavorisées</a:t>
            </a:r>
          </a:p>
          <a:p>
            <a:r>
              <a:rPr lang="fr-CH" b="1" dirty="0"/>
              <a:t>Moment convivial :</a:t>
            </a:r>
            <a:r>
              <a:rPr lang="fr-CH" dirty="0"/>
              <a:t> dégustation de pain local et échanges</a:t>
            </a:r>
          </a:p>
          <a:p>
            <a:br>
              <a:rPr lang="fr-CH" dirty="0"/>
            </a:br>
            <a:endParaRPr lang="fr-CH" dirty="0"/>
          </a:p>
          <a:p>
            <a:r>
              <a:rPr lang="fr-CH" b="1" dirty="0"/>
              <a:t>🤝 Organisateurs &amp; partenaires</a:t>
            </a:r>
          </a:p>
          <a:p>
            <a:r>
              <a:rPr lang="fr-CH" dirty="0"/>
              <a:t>Action de Carême &amp; EPER</a:t>
            </a:r>
          </a:p>
          <a:p>
            <a:r>
              <a:rPr lang="fr-CH" dirty="0"/>
              <a:t>La </a:t>
            </a:r>
            <a:r>
              <a:rPr lang="fr-CH" dirty="0" err="1"/>
              <a:t>Soliderie</a:t>
            </a:r>
            <a:r>
              <a:rPr lang="fr-CH" dirty="0"/>
              <a:t> – Nyon</a:t>
            </a:r>
          </a:p>
          <a:p>
            <a:r>
              <a:rPr lang="fr-CH" dirty="0" err="1"/>
              <a:t>ÉcoÉglise</a:t>
            </a:r>
            <a:r>
              <a:rPr lang="fr-CH" dirty="0"/>
              <a:t>, Terre Nouvelle VD, Église Pastorale VD</a:t>
            </a:r>
          </a:p>
        </p:txBody>
      </p:sp>
      <p:sp>
        <p:nvSpPr>
          <p:cNvPr id="4" name="Espace réservé du numéro de diapositive 3">
            <a:extLst>
              <a:ext uri="{FF2B5EF4-FFF2-40B4-BE49-F238E27FC236}">
                <a16:creationId xmlns:a16="http://schemas.microsoft.com/office/drawing/2014/main" id="{26B4E268-5098-DF82-F81D-C2879AA884A9}"/>
              </a:ext>
            </a:extLst>
          </p:cNvPr>
          <p:cNvSpPr>
            <a:spLocks noGrp="1"/>
          </p:cNvSpPr>
          <p:nvPr>
            <p:ph type="sldNum" sz="quarter" idx="5"/>
          </p:nvPr>
        </p:nvSpPr>
        <p:spPr/>
        <p:txBody>
          <a:bodyPr/>
          <a:lstStyle/>
          <a:p>
            <a:fld id="{4A3F2902-FF11-4DC3-B7DD-BA4E1306C00A}" type="slidenum">
              <a:rPr lang="fr-CH" smtClean="0"/>
              <a:t>21</a:t>
            </a:fld>
            <a:endParaRPr lang="fr-CH"/>
          </a:p>
        </p:txBody>
      </p:sp>
    </p:spTree>
    <p:extLst>
      <p:ext uri="{BB962C8B-B14F-4D97-AF65-F5344CB8AC3E}">
        <p14:creationId xmlns:p14="http://schemas.microsoft.com/office/powerpoint/2010/main" val="221522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8CA4-88B1-3A71-B906-5D76C99CF0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476994-D532-19D3-9EB2-28E9FED8F1CB}"/>
              </a:ext>
            </a:extLst>
          </p:cNvPr>
          <p:cNvSpPr>
            <a:spLocks noGrp="1" noRot="1" noChangeAspect="1"/>
          </p:cNvSpPr>
          <p:nvPr>
            <p:ph type="sldImg"/>
          </p:nvPr>
        </p:nvSpPr>
        <p:spPr/>
        <p:txBody>
          <a:bodyPr/>
          <a:lstStyle/>
          <a:p>
            <a:endParaRPr lang="fr-CH"/>
          </a:p>
        </p:txBody>
      </p:sp>
      <p:sp>
        <p:nvSpPr>
          <p:cNvPr id="3" name="Espace réservé des notes 2">
            <a:extLst>
              <a:ext uri="{FF2B5EF4-FFF2-40B4-BE49-F238E27FC236}">
                <a16:creationId xmlns:a16="http://schemas.microsoft.com/office/drawing/2014/main" id="{BE54294F-3A68-7D77-9AF0-C81D0A7791A2}"/>
              </a:ext>
            </a:extLst>
          </p:cNvPr>
          <p:cNvSpPr>
            <a:spLocks noGrp="1"/>
          </p:cNvSpPr>
          <p:nvPr>
            <p:ph type="body" idx="1"/>
          </p:nvPr>
        </p:nvSpPr>
        <p:spPr/>
        <p:txBody>
          <a:bodyPr/>
          <a:lstStyle/>
          <a:p>
            <a:r>
              <a:rPr lang="de-CH" dirty="0"/>
              <a:t>Le droit </a:t>
            </a:r>
            <a:r>
              <a:rPr lang="de-CH" dirty="0" err="1"/>
              <a:t>aux</a:t>
            </a:r>
            <a:r>
              <a:rPr lang="de-CH" dirty="0"/>
              <a:t> </a:t>
            </a:r>
            <a:r>
              <a:rPr lang="de-CH" dirty="0" err="1"/>
              <a:t>semences</a:t>
            </a:r>
            <a:r>
              <a:rPr lang="de-CH" dirty="0"/>
              <a:t>, </a:t>
            </a:r>
            <a:r>
              <a:rPr lang="de-CH" b="1" dirty="0"/>
              <a:t>c'est-à-</a:t>
            </a:r>
            <a:r>
              <a:rPr lang="de-CH" b="1" dirty="0" err="1"/>
              <a:t>dire</a:t>
            </a:r>
            <a:r>
              <a:rPr lang="de-CH" b="1" dirty="0"/>
              <a:t> un accès garanti aux semences et </a:t>
            </a:r>
            <a:r>
              <a:rPr lang="de-CH" b="1" dirty="0" err="1"/>
              <a:t>leur</a:t>
            </a:r>
            <a:r>
              <a:rPr lang="de-CH" b="1" dirty="0"/>
              <a:t> </a:t>
            </a:r>
            <a:r>
              <a:rPr lang="de-CH" b="1" dirty="0" err="1"/>
              <a:t>contrôle</a:t>
            </a:r>
            <a:r>
              <a:rPr lang="de-CH" b="1" dirty="0"/>
              <a:t>, </a:t>
            </a:r>
            <a:r>
              <a:rPr lang="de-CH" dirty="0" err="1"/>
              <a:t>est</a:t>
            </a:r>
            <a:r>
              <a:rPr lang="de-CH" dirty="0"/>
              <a:t> essentiel pour la sécurité alimentaire et les revenus issus de la production agricole. Plus les semences sont variées, plus les aliments qui en sont issus </a:t>
            </a:r>
            <a:r>
              <a:rPr lang="de-CH" dirty="0" err="1"/>
              <a:t>sont</a:t>
            </a:r>
            <a:r>
              <a:rPr lang="de-CH" dirty="0"/>
              <a:t> </a:t>
            </a:r>
            <a:r>
              <a:rPr lang="de-CH" dirty="0" err="1"/>
              <a:t>diversifiés</a:t>
            </a:r>
            <a:r>
              <a:rPr lang="de-CH" dirty="0"/>
              <a:t> et plus la </a:t>
            </a:r>
            <a:r>
              <a:rPr lang="de-CH" dirty="0" err="1"/>
              <a:t>terre</a:t>
            </a:r>
            <a:r>
              <a:rPr lang="de-CH" dirty="0"/>
              <a:t> </a:t>
            </a:r>
            <a:r>
              <a:rPr lang="de-CH" dirty="0" err="1"/>
              <a:t>s’enrichit</a:t>
            </a:r>
            <a:r>
              <a:rPr lang="de-CH" dirty="0"/>
              <a:t>. </a:t>
            </a:r>
          </a:p>
          <a:p>
            <a:endParaRPr lang="de-CH" dirty="0"/>
          </a:p>
          <a:p>
            <a:r>
              <a:rPr lang="de-CH" dirty="0"/>
              <a:t>Sources :</a:t>
            </a:r>
          </a:p>
          <a:p>
            <a:r>
              <a:rPr lang="de-CH" dirty="0"/>
              <a:t>Michael Fakhri (2021) : Le droit des semences à la vie et les droits des agriculteurs. Rapport du </a:t>
            </a:r>
            <a:r>
              <a:rPr lang="de-CH" dirty="0" err="1"/>
              <a:t>Rapporteur</a:t>
            </a:r>
            <a:r>
              <a:rPr lang="de-CH" dirty="0"/>
              <a:t> </a:t>
            </a:r>
            <a:r>
              <a:rPr lang="de-CH" dirty="0" err="1"/>
              <a:t>spécial</a:t>
            </a:r>
            <a:r>
              <a:rPr lang="de-CH" dirty="0"/>
              <a:t> sur le droit à l'alimentation. (A/HRC/49/43)</a:t>
            </a:r>
          </a:p>
          <a:p>
            <a:r>
              <a:rPr lang="de-CH" dirty="0"/>
              <a:t>Ruth Segal et Andrea </a:t>
            </a:r>
            <a:r>
              <a:rPr lang="de-CH" dirty="0" err="1"/>
              <a:t>Speranza</a:t>
            </a:r>
            <a:r>
              <a:rPr lang="de-CH" dirty="0"/>
              <a:t> (2024) : Seed Systems and Gender Equity, p. 1</a:t>
            </a:r>
          </a:p>
          <a:p>
            <a:endParaRPr lang="fr-CH" dirty="0"/>
          </a:p>
        </p:txBody>
      </p:sp>
      <p:sp>
        <p:nvSpPr>
          <p:cNvPr id="4" name="Espace réservé du numéro de diapositive 3">
            <a:extLst>
              <a:ext uri="{FF2B5EF4-FFF2-40B4-BE49-F238E27FC236}">
                <a16:creationId xmlns:a16="http://schemas.microsoft.com/office/drawing/2014/main" id="{5FC0158B-57EC-373C-83EA-F7B9889EB895}"/>
              </a:ext>
            </a:extLst>
          </p:cNvPr>
          <p:cNvSpPr>
            <a:spLocks noGrp="1"/>
          </p:cNvSpPr>
          <p:nvPr>
            <p:ph type="sldNum" sz="quarter" idx="5"/>
          </p:nvPr>
        </p:nvSpPr>
        <p:spPr/>
        <p:txBody>
          <a:bodyPr/>
          <a:lstStyle/>
          <a:p>
            <a:fld id="{0D4716AE-64C9-4F5C-8072-4AD297B6EE09}" type="slidenum">
              <a:rPr lang="fr-CH" smtClean="0"/>
              <a:t>3</a:t>
            </a:fld>
            <a:endParaRPr lang="fr-CH"/>
          </a:p>
        </p:txBody>
      </p:sp>
    </p:spTree>
    <p:extLst>
      <p:ext uri="{BB962C8B-B14F-4D97-AF65-F5344CB8AC3E}">
        <p14:creationId xmlns:p14="http://schemas.microsoft.com/office/powerpoint/2010/main" val="37311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fr-CH"/>
          </a:p>
        </p:txBody>
      </p:sp>
      <p:sp>
        <p:nvSpPr>
          <p:cNvPr id="3" name="Notizenplatzhalter 2"/>
          <p:cNvSpPr>
            <a:spLocks noGrp="1"/>
          </p:cNvSpPr>
          <p:nvPr>
            <p:ph type="body" idx="1"/>
          </p:nvPr>
        </p:nvSpPr>
        <p:spPr/>
        <p:txBody>
          <a:bodyPr/>
          <a:lstStyle/>
          <a:p>
            <a:r>
              <a:rPr lang="fr-CH" dirty="0"/>
              <a:t>La diversité des plantes cultivées s’effondre depuis le début du XXᵉ siècle, et ce phénomène s’accélère fortement à partir des années 1960, notamment avec l’industrialisation de l’agriculture.</a:t>
            </a:r>
          </a:p>
          <a:p>
            <a:r>
              <a:rPr lang="fr-CH" dirty="0"/>
              <a:t>On compte environ </a:t>
            </a:r>
            <a:r>
              <a:rPr lang="fr-CH" b="1" dirty="0"/>
              <a:t>7 000 plantes cultivées</a:t>
            </a:r>
            <a:r>
              <a:rPr lang="fr-CH" dirty="0"/>
              <a:t> à l’échelle mondiale, mais seules </a:t>
            </a:r>
            <a:r>
              <a:rPr lang="fr-CH" b="1" dirty="0"/>
              <a:t>80</a:t>
            </a:r>
            <a:r>
              <a:rPr lang="fr-CH" dirty="0"/>
              <a:t> sont réellement importantes pour notre alimentation.</a:t>
            </a:r>
          </a:p>
          <a:p>
            <a:r>
              <a:rPr lang="fr-CH" dirty="0"/>
              <a:t>Pire encore, </a:t>
            </a:r>
            <a:r>
              <a:rPr lang="fr-CH" b="1" dirty="0"/>
              <a:t>3 espèces seulement — riz, maïs, blé — fournissent la moitié des calories d’origine végétale</a:t>
            </a:r>
            <a:r>
              <a:rPr lang="fr-CH" dirty="0"/>
              <a:t> consommées par l’humanité (SCNAT, 2020).</a:t>
            </a:r>
          </a:p>
          <a:p>
            <a:endParaRPr lang="fr-CH" dirty="0"/>
          </a:p>
          <a:p>
            <a:r>
              <a:rPr lang="fr-CH" dirty="0"/>
              <a:t>L’exemple le plus frappant est celui du </a:t>
            </a:r>
            <a:r>
              <a:rPr lang="fr-CH" b="1" dirty="0"/>
              <a:t>riz en Inde</a:t>
            </a:r>
            <a:r>
              <a:rPr lang="fr-CH" dirty="0"/>
              <a:t> : on est passé de </a:t>
            </a:r>
            <a:r>
              <a:rPr lang="fr-CH" b="1" dirty="0"/>
              <a:t>110 000</a:t>
            </a:r>
            <a:r>
              <a:rPr lang="fr-CH" dirty="0"/>
              <a:t> variétés dans les années 1960 à </a:t>
            </a:r>
            <a:r>
              <a:rPr lang="fr-CH" b="1" dirty="0"/>
              <a:t>6 000</a:t>
            </a:r>
            <a:r>
              <a:rPr lang="fr-CH" dirty="0"/>
              <a:t> aujourd’hui, soit </a:t>
            </a:r>
            <a:r>
              <a:rPr lang="fr-CH" b="1" dirty="0"/>
              <a:t>95 % de perte</a:t>
            </a:r>
            <a:r>
              <a:rPr lang="fr-CH" dirty="0"/>
              <a:t>.</a:t>
            </a:r>
          </a:p>
          <a:p>
            <a:r>
              <a:rPr lang="fr-CH" dirty="0"/>
              <a:t>La tendance est la même pour d'autres cultures : </a:t>
            </a:r>
            <a:r>
              <a:rPr lang="fr-CH" b="1" dirty="0"/>
              <a:t>10 variétés de riz dominent maintenant 75 % de la production mondiale</a:t>
            </a:r>
            <a:r>
              <a:rPr lang="fr-CH" dirty="0"/>
              <a:t>.</a:t>
            </a:r>
          </a:p>
          <a:p>
            <a:r>
              <a:rPr lang="fr-CH" dirty="0"/>
              <a:t>Au </a:t>
            </a:r>
            <a:r>
              <a:rPr lang="fr-CH" b="1" dirty="0"/>
              <a:t>Mexique</a:t>
            </a:r>
            <a:r>
              <a:rPr lang="fr-CH" dirty="0"/>
              <a:t>, berceau du maïs, entre 1930 et 1970, environ </a:t>
            </a:r>
            <a:r>
              <a:rPr lang="fr-CH" b="1" dirty="0"/>
              <a:t>80 % des variétés traditionnelles ont disparu</a:t>
            </a:r>
            <a:r>
              <a:rPr lang="fr-CH" dirty="0"/>
              <a:t>.</a:t>
            </a:r>
          </a:p>
          <a:p>
            <a:r>
              <a:rPr lang="fr-CH" dirty="0"/>
              <a:t>Cette perte de diversité génétique représente une menace majeure pour la sécurité alimentaire future.</a:t>
            </a:r>
          </a:p>
          <a:p>
            <a:endParaRPr lang="de-CH" dirty="0"/>
          </a:p>
          <a:p>
            <a:endParaRPr lang="de-CH" dirty="0"/>
          </a:p>
          <a:p>
            <a:r>
              <a:rPr lang="fr-CH" b="1" dirty="0"/>
              <a:t>75 %</a:t>
            </a:r>
            <a:r>
              <a:rPr lang="fr-CH" dirty="0"/>
              <a:t> des plantes cultivées ont disparu depuis </a:t>
            </a:r>
            <a:r>
              <a:rPr lang="fr-CH" b="1" dirty="0"/>
              <a:t>1900</a:t>
            </a:r>
            <a:endParaRPr lang="fr-CH" dirty="0"/>
          </a:p>
          <a:p>
            <a:r>
              <a:rPr lang="fr-CH" dirty="0"/>
              <a:t>Sur </a:t>
            </a:r>
            <a:r>
              <a:rPr lang="fr-CH" b="1" dirty="0"/>
              <a:t>7 000</a:t>
            </a:r>
            <a:r>
              <a:rPr lang="fr-CH" dirty="0"/>
              <a:t> plantes cultivées, seules </a:t>
            </a:r>
            <a:r>
              <a:rPr lang="fr-CH" b="1" dirty="0"/>
              <a:t>80 espèces</a:t>
            </a:r>
            <a:r>
              <a:rPr lang="fr-CH" dirty="0"/>
              <a:t> contribuent réellement à l’alimentation humaine</a:t>
            </a:r>
          </a:p>
          <a:p>
            <a:r>
              <a:rPr lang="fr-CH" b="1" dirty="0"/>
              <a:t>3 espèces (riz, maïs, blé)</a:t>
            </a:r>
            <a:r>
              <a:rPr lang="fr-CH" dirty="0"/>
              <a:t> = </a:t>
            </a:r>
            <a:r>
              <a:rPr lang="fr-CH" b="1" dirty="0"/>
              <a:t>50 %</a:t>
            </a:r>
            <a:r>
              <a:rPr lang="fr-CH" dirty="0"/>
              <a:t> de l’apport calorique végétal mondial</a:t>
            </a:r>
          </a:p>
          <a:p>
            <a:r>
              <a:rPr lang="fr-CH" b="1" dirty="0"/>
              <a:t>Riz en Inde</a:t>
            </a:r>
            <a:r>
              <a:rPr lang="fr-CH" dirty="0"/>
              <a:t> : de </a:t>
            </a:r>
            <a:r>
              <a:rPr lang="fr-CH" b="1" dirty="0"/>
              <a:t>110 000</a:t>
            </a:r>
            <a:r>
              <a:rPr lang="fr-CH" dirty="0"/>
              <a:t> variétés (1960) → </a:t>
            </a:r>
            <a:r>
              <a:rPr lang="fr-CH" b="1" dirty="0"/>
              <a:t>6 000</a:t>
            </a:r>
            <a:r>
              <a:rPr lang="fr-CH" dirty="0"/>
              <a:t> variétés aujourd’hui (</a:t>
            </a:r>
            <a:r>
              <a:rPr lang="fr-CH" b="1" dirty="0"/>
              <a:t>–95 %</a:t>
            </a:r>
            <a:r>
              <a:rPr lang="fr-CH" dirty="0"/>
              <a:t>)</a:t>
            </a:r>
          </a:p>
          <a:p>
            <a:r>
              <a:rPr lang="fr-CH" dirty="0"/>
              <a:t>Aujourd’hui, </a:t>
            </a:r>
            <a:r>
              <a:rPr lang="fr-CH" b="1" dirty="0"/>
              <a:t>10 variétés</a:t>
            </a:r>
            <a:r>
              <a:rPr lang="fr-CH" dirty="0"/>
              <a:t> dominent </a:t>
            </a:r>
            <a:r>
              <a:rPr lang="fr-CH" b="1" dirty="0"/>
              <a:t>75 %</a:t>
            </a:r>
            <a:r>
              <a:rPr lang="fr-CH" dirty="0"/>
              <a:t> de la production mondiale de riz</a:t>
            </a:r>
          </a:p>
          <a:p>
            <a:r>
              <a:rPr lang="fr-CH" b="1" dirty="0"/>
              <a:t>Maïs au Mexique (1930–1970)</a:t>
            </a:r>
            <a:r>
              <a:rPr lang="fr-CH" dirty="0"/>
              <a:t> : </a:t>
            </a:r>
            <a:r>
              <a:rPr lang="fr-CH" b="1" dirty="0"/>
              <a:t>–80 %</a:t>
            </a:r>
            <a:r>
              <a:rPr lang="fr-CH" dirty="0"/>
              <a:t> des variétés traditionnelles</a:t>
            </a:r>
          </a:p>
          <a:p>
            <a:endParaRPr lang="de-CH" dirty="0"/>
          </a:p>
          <a:p>
            <a:endParaRPr lang="de-CH" dirty="0"/>
          </a:p>
          <a:p>
            <a:r>
              <a:rPr lang="de-CH" dirty="0"/>
              <a:t>(SCNAT 2020, La diversité est la source de la vie - </a:t>
            </a:r>
            <a:r>
              <a:rPr lang="en-US" dirty="0">
                <a:solidFill>
                  <a:schemeClr val="accent5"/>
                </a:solidFill>
                <a:hlinkClick r:id="rId3">
                  <a:extLst>
                    <a:ext uri="{A12FA001-AC4F-418D-AE19-62706E023703}">
                      <ahyp:hlinkClr xmlns:ahyp="http://schemas.microsoft.com/office/drawing/2018/hyperlinkcolor" val="tx"/>
                    </a:ext>
                  </a:extLst>
                </a:hlinkClick>
              </a:rPr>
              <a:t>online_D_Layout_Factsheet_Agrobiodiversity_sm.pdf</a:t>
            </a:r>
            <a:r>
              <a:rPr lang="de-CH" dirty="0"/>
              <a:t>)</a:t>
            </a:r>
          </a:p>
          <a:p>
            <a:endParaRPr lang="de-CH" dirty="0"/>
          </a:p>
          <a:p>
            <a:r>
              <a:rPr lang="de-CH" sz="1000" dirty="0"/>
              <a:t>Source : Nations Unies (2010). </a:t>
            </a:r>
            <a:r>
              <a:rPr lang="en-US" sz="1000" dirty="0">
                <a:solidFill>
                  <a:schemeClr val="accent5"/>
                </a:solidFill>
                <a:hlinkClick r:id="rId4">
                  <a:extLst>
                    <a:ext uri="{A12FA001-AC4F-418D-AE19-62706E023703}">
                      <ahyp:hlinkClr xmlns:ahyp="http://schemas.microsoft.com/office/drawing/2018/hyperlinkcolor" val="tx"/>
                    </a:ext>
                  </a:extLst>
                </a:hlinkClick>
              </a:rPr>
              <a:t>Conserving plant genetic diversity crucial for future food security – UN | UN </a:t>
            </a:r>
            <a:r>
              <a:rPr lang="en-US" sz="1000" dirty="0">
                <a:solidFill>
                  <a:schemeClr val="accent5"/>
                </a:solidFill>
              </a:rPr>
              <a:t>News </a:t>
            </a:r>
          </a:p>
          <a:p>
            <a:r>
              <a:rPr lang="en-US" sz="1000" dirty="0">
                <a:solidFill>
                  <a:schemeClr val="accent5"/>
                </a:solidFill>
              </a:rPr>
              <a:t>The Hindu (2012) : </a:t>
            </a:r>
            <a:r>
              <a:rPr lang="en-US" sz="1000" dirty="0">
                <a:solidFill>
                  <a:schemeClr val="accent5"/>
                </a:solidFill>
                <a:hlinkClick r:id="rId5">
                  <a:extLst>
                    <a:ext uri="{A12FA001-AC4F-418D-AE19-62706E023703}">
                      <ahyp:hlinkClr xmlns:ahyp="http://schemas.microsoft.com/office/drawing/2018/hyperlinkcolor" val="tx"/>
                    </a:ext>
                  </a:extLst>
                </a:hlinkClick>
              </a:rPr>
              <a:t>De 110 000 variétés de riz à seulement 6 000 aujourd'hui - The </a:t>
            </a:r>
            <a:r>
              <a:rPr lang="en-US" sz="1000" dirty="0">
                <a:solidFill>
                  <a:schemeClr val="accent5"/>
                </a:solidFill>
              </a:rPr>
              <a:t>Hindu </a:t>
            </a:r>
          </a:p>
          <a:p>
            <a:r>
              <a:rPr lang="en-US" sz="1000" dirty="0">
                <a:solidFill>
                  <a:schemeClr val="accent5"/>
                </a:solidFill>
              </a:rPr>
              <a:t>Citation tirée de « Nos </a:t>
            </a:r>
            <a:r>
              <a:rPr lang="en-US" sz="1000" dirty="0" err="1">
                <a:solidFill>
                  <a:schemeClr val="accent5"/>
                </a:solidFill>
              </a:rPr>
              <a:t>semences </a:t>
            </a:r>
            <a:r>
              <a:rPr lang="en-US" sz="1000" dirty="0">
                <a:solidFill>
                  <a:schemeClr val="accent5"/>
                </a:solidFill>
              </a:rPr>
              <a:t>en </a:t>
            </a:r>
            <a:r>
              <a:rPr lang="en-US" sz="1000" dirty="0" err="1">
                <a:solidFill>
                  <a:schemeClr val="accent5"/>
                </a:solidFill>
              </a:rPr>
              <a:t>danger </a:t>
            </a:r>
            <a:r>
              <a:rPr lang="en-US" sz="1000" dirty="0">
                <a:solidFill>
                  <a:schemeClr val="accent5"/>
                </a:solidFill>
              </a:rPr>
              <a:t>», 2025 </a:t>
            </a:r>
            <a:r>
              <a:rPr lang="de-CH" sz="1000" dirty="0">
                <a:solidFill>
                  <a:schemeClr val="accent5"/>
                </a:solidFill>
                <a:hlinkClick r:id="rId6">
                  <a:extLst>
                    <a:ext uri="{A12FA001-AC4F-418D-AE19-62706E023703}">
                      <ahyp:hlinkClr xmlns:ahyp="http://schemas.microsoft.com/office/drawing/2018/hyperlinkcolor" val="tx"/>
                    </a:ext>
                  </a:extLst>
                </a:hlinkClick>
              </a:rPr>
              <a:t>SaatgutInGefahr_DEU_web.</a:t>
            </a:r>
            <a:r>
              <a:rPr lang="de-CH" sz="1000" dirty="0">
                <a:solidFill>
                  <a:schemeClr val="accent5"/>
                </a:solidFill>
              </a:rPr>
              <a:t>pdf </a:t>
            </a:r>
          </a:p>
        </p:txBody>
      </p:sp>
      <p:sp>
        <p:nvSpPr>
          <p:cNvPr id="4" name="Foliennummernplatzhalter 3"/>
          <p:cNvSpPr>
            <a:spLocks noGrp="1"/>
          </p:cNvSpPr>
          <p:nvPr>
            <p:ph type="sldNum" sz="quarter" idx="5"/>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31AB54B6-8CA2-4D24-9AA1-87C4ECEA1D57}" type="slidenum">
              <a:rPr kumimoji="0" lang="de-CH" altLang="x-none"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941388" rtl="0" eaLnBrk="1" fontAlgn="auto" latinLnBrk="0" hangingPunct="1">
                <a:lnSpc>
                  <a:spcPct val="100000"/>
                </a:lnSpc>
                <a:spcBef>
                  <a:spcPts val="0"/>
                </a:spcBef>
                <a:spcAft>
                  <a:spcPts val="0"/>
                </a:spcAft>
                <a:buClrTx/>
                <a:buSzTx/>
                <a:buFontTx/>
                <a:buNone/>
                <a:tabLst/>
                <a:defRPr/>
              </a:pPr>
              <a:t>4</a:t>
            </a:fld>
            <a:endParaRPr kumimoji="0" lang="de-CH"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261471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11AB-3559-3D6C-4A4A-46C321FE31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9963C1-A5B9-B946-482F-DC5C49D627D5}"/>
              </a:ext>
            </a:extLst>
          </p:cNvPr>
          <p:cNvSpPr>
            <a:spLocks noGrp="1" noRot="1" noChangeAspect="1"/>
          </p:cNvSpPr>
          <p:nvPr>
            <p:ph type="sldImg"/>
          </p:nvPr>
        </p:nvSpPr>
        <p:spPr/>
        <p:txBody>
          <a:bodyPr/>
          <a:lstStyle/>
          <a:p>
            <a:endParaRPr lang="fr-CH"/>
          </a:p>
        </p:txBody>
      </p:sp>
      <p:sp>
        <p:nvSpPr>
          <p:cNvPr id="3" name="Espace réservé des notes 2">
            <a:extLst>
              <a:ext uri="{FF2B5EF4-FFF2-40B4-BE49-F238E27FC236}">
                <a16:creationId xmlns:a16="http://schemas.microsoft.com/office/drawing/2014/main" id="{F06F922B-A838-B71E-32D1-620315BD53FD}"/>
              </a:ext>
            </a:extLst>
          </p:cNvPr>
          <p:cNvSpPr>
            <a:spLocks noGrp="1"/>
          </p:cNvSpPr>
          <p:nvPr>
            <p:ph type="body" idx="1"/>
          </p:nvPr>
        </p:nvSpPr>
        <p:spPr/>
        <p:txBody>
          <a:bodyPr/>
          <a:lstStyle/>
          <a:p>
            <a:r>
              <a:rPr lang="de-CH" dirty="0"/>
              <a:t>Le </a:t>
            </a:r>
            <a:r>
              <a:rPr lang="de-CH" b="1" dirty="0"/>
              <a:t>système géré par les agriculteurs </a:t>
            </a:r>
            <a:r>
              <a:rPr lang="de-CH" dirty="0"/>
              <a:t>est souvent décrit comme un système semencier informel </a:t>
            </a:r>
            <a:r>
              <a:rPr lang="de-CH" dirty="0" err="1"/>
              <a:t>ou</a:t>
            </a:r>
            <a:r>
              <a:rPr lang="de-CH" dirty="0"/>
              <a:t> </a:t>
            </a:r>
            <a:r>
              <a:rPr lang="de-CH" dirty="0" err="1"/>
              <a:t>traditionnel</a:t>
            </a:r>
            <a:endParaRPr lang="de-CH" dirty="0"/>
          </a:p>
          <a:p>
            <a:endParaRPr lang="de-CH" dirty="0"/>
          </a:p>
          <a:p>
            <a:r>
              <a:rPr lang="de-CH" dirty="0"/>
              <a:t>Il est principalement pratiqué par les agriculteurs du Sud. Les femmes en particulier en sont responsables depuis des générations. Elles se considèrent comme les gardiennes des semences, de la vie et de la culture. Exemple des Philippines :</a:t>
            </a:r>
            <a:r>
              <a:rPr lang="de-CH" altLang="de-DE" dirty="0"/>
              <a:t> 71 % des semences utilisées proviennent de cultures paysannes. Seuls 29 % des riziculteurs utilisent des semences commerciales. En Afrique subsaharienne, 90 % des semences utilisées par les petits agriculteurs proviennent de ce système (source ACB, 2019).</a:t>
            </a:r>
          </a:p>
          <a:p>
            <a:endParaRPr lang="de-CH" dirty="0"/>
          </a:p>
          <a:p>
            <a:r>
              <a:rPr lang="de-CH" dirty="0"/>
              <a:t>Les semences propres permettent de réduire les coûts et d'éviter la dépendance vis-à-vis des entreprises agricoles, sans risque d'endettement lié à l'emprunt pour l'achat de semences, de pesticides, etc.</a:t>
            </a:r>
          </a:p>
          <a:p>
            <a:endParaRPr lang="de-CH" dirty="0"/>
          </a:p>
          <a:p>
            <a:r>
              <a:rPr lang="de-CH" b="1" dirty="0"/>
              <a:t>Système commercial</a:t>
            </a:r>
            <a:br>
              <a:rPr lang="de-CH" dirty="0"/>
            </a:br>
            <a:r>
              <a:rPr lang="de-CH" dirty="0"/>
              <a:t>Il est moins répandu, mais bénéficie d'un soutien massif de la part des entreprises et des gouvernements dans le cadre de programmes agricoles (programme de la Banque mondiale, CADAAP en Afrique) qui s'orientent vers l'industrie agricole et non vers les petits agriculteurs. Les petits agriculteurs subissent une pression croissante pour adopter ce système.</a:t>
            </a:r>
          </a:p>
          <a:p>
            <a:endParaRPr lang="de-CH" dirty="0"/>
          </a:p>
          <a:p>
            <a:r>
              <a:rPr lang="de-CH" dirty="0"/>
              <a:t>Les deux systèmes ne sont pas séparés l'un de l'autre. Les agriculteurs utilisent également en partie des semences commerciales. (Certains d'entre eux souhaitent vendre une partie de leurs semences et ont besoin pour cela d'un système de qualité, appelé « participatory guarantee system » (PGS).</a:t>
            </a:r>
          </a:p>
          <a:p>
            <a:endParaRPr lang="de-CH" dirty="0"/>
          </a:p>
          <a:p>
            <a:r>
              <a:rPr lang="de-CH" dirty="0"/>
              <a:t>Source : ACB, 2019 : Production Quality Controls in Farmer Seed Systems in Africa. </a:t>
            </a:r>
          </a:p>
          <a:p>
            <a:endParaRPr lang="fr-CH" dirty="0"/>
          </a:p>
        </p:txBody>
      </p:sp>
      <p:sp>
        <p:nvSpPr>
          <p:cNvPr id="4" name="Espace réservé du numéro de diapositive 3">
            <a:extLst>
              <a:ext uri="{FF2B5EF4-FFF2-40B4-BE49-F238E27FC236}">
                <a16:creationId xmlns:a16="http://schemas.microsoft.com/office/drawing/2014/main" id="{853BBCFC-FA05-3E8C-E996-46622D819CA2}"/>
              </a:ext>
            </a:extLst>
          </p:cNvPr>
          <p:cNvSpPr>
            <a:spLocks noGrp="1"/>
          </p:cNvSpPr>
          <p:nvPr>
            <p:ph type="sldNum" sz="quarter" idx="5"/>
          </p:nvPr>
        </p:nvSpPr>
        <p:spPr/>
        <p:txBody>
          <a:bodyPr/>
          <a:lstStyle/>
          <a:p>
            <a:fld id="{0D4716AE-64C9-4F5C-8072-4AD297B6EE09}" type="slidenum">
              <a:rPr lang="fr-CH" smtClean="0"/>
              <a:t>5</a:t>
            </a:fld>
            <a:endParaRPr lang="fr-CH"/>
          </a:p>
        </p:txBody>
      </p:sp>
    </p:spTree>
    <p:extLst>
      <p:ext uri="{BB962C8B-B14F-4D97-AF65-F5344CB8AC3E}">
        <p14:creationId xmlns:p14="http://schemas.microsoft.com/office/powerpoint/2010/main" val="106227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7D84A-9342-B7DC-49F8-64F549DF65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D0FD82-CB56-3B32-0670-27374C0D4D9A}"/>
              </a:ext>
            </a:extLst>
          </p:cNvPr>
          <p:cNvSpPr>
            <a:spLocks noGrp="1" noRot="1" noChangeAspect="1"/>
          </p:cNvSpPr>
          <p:nvPr>
            <p:ph type="sldImg"/>
          </p:nvPr>
        </p:nvSpPr>
        <p:spPr/>
        <p:txBody>
          <a:bodyPr/>
          <a:lstStyle/>
          <a:p>
            <a:endParaRPr lang="fr-CH"/>
          </a:p>
        </p:txBody>
      </p:sp>
      <p:sp>
        <p:nvSpPr>
          <p:cNvPr id="3" name="Notizenplatzhalter 2">
            <a:extLst>
              <a:ext uri="{FF2B5EF4-FFF2-40B4-BE49-F238E27FC236}">
                <a16:creationId xmlns:a16="http://schemas.microsoft.com/office/drawing/2014/main" id="{3A68E0A7-82B1-7259-8FCF-BBBDEB8AC3AE}"/>
              </a:ext>
            </a:extLst>
          </p:cNvPr>
          <p:cNvSpPr>
            <a:spLocks noGrp="1"/>
          </p:cNvSpPr>
          <p:nvPr>
            <p:ph type="body" idx="1"/>
          </p:nvPr>
        </p:nvSpPr>
        <p:spPr/>
        <p:txBody>
          <a:bodyPr/>
          <a:lstStyle/>
          <a:p>
            <a:pPr>
              <a:lnSpc>
                <a:spcPct val="90000"/>
              </a:lnSpc>
              <a:spcBef>
                <a:spcPts val="750"/>
              </a:spcBef>
              <a:spcAft>
                <a:spcPts val="600"/>
              </a:spcAft>
              <a:buClr>
                <a:srgbClr val="E00032"/>
              </a:buClr>
              <a:buSzPct val="110000"/>
            </a:pPr>
            <a:r>
              <a:rPr lang="de-CH" b="1" dirty="0">
                <a:latin typeface="Fira Sans Light" panose="020B0403050000020004" pitchFamily="34" charset="0"/>
              </a:rPr>
              <a:t>Privatisation de </a:t>
            </a:r>
            <a:r>
              <a:rPr lang="de-CH" b="1" dirty="0" err="1">
                <a:latin typeface="Fira Sans Light" panose="020B0403050000020004" pitchFamily="34" charset="0"/>
              </a:rPr>
              <a:t>l'élevage</a:t>
            </a:r>
            <a:endParaRPr lang="de-CH" b="1" dirty="0">
              <a:latin typeface="Fira Sans Light" panose="020B0403050000020004" pitchFamily="34" charset="0"/>
            </a:endParaRPr>
          </a:p>
          <a:p>
            <a:pPr>
              <a:lnSpc>
                <a:spcPct val="90000"/>
              </a:lnSpc>
              <a:spcBef>
                <a:spcPts val="750"/>
              </a:spcBef>
              <a:spcAft>
                <a:spcPts val="600"/>
              </a:spcAft>
              <a:buClr>
                <a:srgbClr val="E00032"/>
              </a:buClr>
              <a:buSzPct val="110000"/>
            </a:pPr>
            <a:r>
              <a:rPr lang="fr-FR" dirty="0"/>
              <a:t>À l’origine, la sélection des semences était principalement une mission publique, menée par des institutions qui travaillaient pour l’intérêt général, en complémentarité avec les agriculteurs. Mais dès les années 1980, le retrait progressif de la recherche agricole publique a ouvert la porte aux entreprises privées, qui ont pris une place croissante dans la création et le contrôle des variétés. Dans les années 1990, le secteur s’est fortement concentré : bien qu’il existât des milliers de petites entreprises semencières, les grandes firmes chimiques ont racheté la majorité d’entre elles. Aujourd’hui, quatre entreprises dominent plus de la moitié du marché mondial des semences, donnant un pouvoir sans précédent à quelques acteurs privés sur la base même de notre alimentation.</a:t>
            </a:r>
            <a:endParaRPr lang="de-CH" dirty="0"/>
          </a:p>
        </p:txBody>
      </p:sp>
      <p:sp>
        <p:nvSpPr>
          <p:cNvPr id="4" name="Foliennummernplatzhalter 3">
            <a:extLst>
              <a:ext uri="{FF2B5EF4-FFF2-40B4-BE49-F238E27FC236}">
                <a16:creationId xmlns:a16="http://schemas.microsoft.com/office/drawing/2014/main" id="{BCCD845A-6AD5-EEB4-B1F2-F04B2FC33EE8}"/>
              </a:ext>
            </a:extLst>
          </p:cNvPr>
          <p:cNvSpPr>
            <a:spLocks noGrp="1"/>
          </p:cNvSpPr>
          <p:nvPr>
            <p:ph type="sldNum" sz="quarter" idx="5"/>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31AB54B6-8CA2-4D24-9AA1-87C4ECEA1D57}" type="slidenum">
              <a:rPr kumimoji="0" lang="de-CH" altLang="x-none"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941388" rtl="0" eaLnBrk="1" fontAlgn="auto" latinLnBrk="0" hangingPunct="1">
                <a:lnSpc>
                  <a:spcPct val="100000"/>
                </a:lnSpc>
                <a:spcBef>
                  <a:spcPts val="0"/>
                </a:spcBef>
                <a:spcAft>
                  <a:spcPts val="0"/>
                </a:spcAft>
                <a:buClrTx/>
                <a:buSzTx/>
                <a:buFontTx/>
                <a:buNone/>
                <a:tabLst/>
                <a:defRPr/>
              </a:pPr>
              <a:t>6</a:t>
            </a:fld>
            <a:endParaRPr kumimoji="0" lang="de-CH"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47811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DC32-FAE2-1E79-422E-E517B195C8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8BA0A0-FE4E-E7BC-8294-392CE4AEE52D}"/>
              </a:ext>
            </a:extLst>
          </p:cNvPr>
          <p:cNvSpPr>
            <a:spLocks noGrp="1" noRot="1" noChangeAspect="1"/>
          </p:cNvSpPr>
          <p:nvPr>
            <p:ph type="sldImg"/>
          </p:nvPr>
        </p:nvSpPr>
        <p:spPr/>
        <p:txBody>
          <a:bodyPr/>
          <a:lstStyle/>
          <a:p>
            <a:endParaRPr lang="fr-CH"/>
          </a:p>
        </p:txBody>
      </p:sp>
      <p:sp>
        <p:nvSpPr>
          <p:cNvPr id="3" name="Espace réservé des notes 2">
            <a:extLst>
              <a:ext uri="{FF2B5EF4-FFF2-40B4-BE49-F238E27FC236}">
                <a16:creationId xmlns:a16="http://schemas.microsoft.com/office/drawing/2014/main" id="{1B3B79FD-DBE7-4B79-0DE3-EDCA936C036D}"/>
              </a:ext>
            </a:extLst>
          </p:cNvPr>
          <p:cNvSpPr>
            <a:spLocks noGrp="1"/>
          </p:cNvSpPr>
          <p:nvPr>
            <p:ph type="body" idx="1"/>
          </p:nvPr>
        </p:nvSpPr>
        <p:spPr/>
        <p:txBody>
          <a:bodyPr/>
          <a:lstStyle/>
          <a:p>
            <a:r>
              <a:rPr lang="de-CH" dirty="0"/>
              <a:t>Le </a:t>
            </a:r>
            <a:r>
              <a:rPr lang="de-CH" b="1" dirty="0"/>
              <a:t>système géré par les agriculteurs </a:t>
            </a:r>
            <a:r>
              <a:rPr lang="de-CH" dirty="0"/>
              <a:t>est souvent décrit comme un système semencier informel </a:t>
            </a:r>
            <a:r>
              <a:rPr lang="de-CH" dirty="0" err="1"/>
              <a:t>ou</a:t>
            </a:r>
            <a:r>
              <a:rPr lang="de-CH" dirty="0"/>
              <a:t> </a:t>
            </a:r>
            <a:r>
              <a:rPr lang="de-CH" dirty="0" err="1"/>
              <a:t>traditionnel</a:t>
            </a:r>
            <a:endParaRPr lang="de-CH" dirty="0"/>
          </a:p>
          <a:p>
            <a:endParaRPr lang="de-CH" dirty="0"/>
          </a:p>
          <a:p>
            <a:r>
              <a:rPr lang="de-CH" dirty="0"/>
              <a:t>Il est principalement pratiqué par les agriculteurs du Sud. Les femmes en particulier en sont responsables depuis des générations. Elles se considèrent comme les gardiennes des semences, de la vie et de la culture. Exemple des Philippines :</a:t>
            </a:r>
            <a:r>
              <a:rPr lang="de-CH" altLang="de-DE" dirty="0"/>
              <a:t> 71 % des semences utilisées proviennent de cultures paysannes. Seuls 29 % des riziculteurs utilisent des semences commerciales. En Afrique subsaharienne, 90 % des semences utilisées par les petits agriculteurs proviennent de ce système (source ACB, 2019).</a:t>
            </a:r>
          </a:p>
          <a:p>
            <a:endParaRPr lang="de-CH" dirty="0"/>
          </a:p>
          <a:p>
            <a:r>
              <a:rPr lang="de-CH" dirty="0"/>
              <a:t>Les semences propres permettent de réduire les coûts et d'éviter la dépendance vis-à-vis des entreprises agricoles, sans risque d'endettement lié à l'emprunt pour l'achat de semences, de pesticides, etc.</a:t>
            </a:r>
          </a:p>
          <a:p>
            <a:endParaRPr lang="de-CH" dirty="0"/>
          </a:p>
          <a:p>
            <a:r>
              <a:rPr lang="de-CH" dirty="0"/>
              <a:t>Source : ACB, 2019 : Production Quality Controls in Farmer Seed Systems in Africa. </a:t>
            </a:r>
          </a:p>
          <a:p>
            <a:endParaRPr lang="fr-CH" dirty="0"/>
          </a:p>
        </p:txBody>
      </p:sp>
      <p:sp>
        <p:nvSpPr>
          <p:cNvPr id="4" name="Espace réservé du numéro de diapositive 3">
            <a:extLst>
              <a:ext uri="{FF2B5EF4-FFF2-40B4-BE49-F238E27FC236}">
                <a16:creationId xmlns:a16="http://schemas.microsoft.com/office/drawing/2014/main" id="{3AF97986-509E-5B74-C1E5-AF5C38F23655}"/>
              </a:ext>
            </a:extLst>
          </p:cNvPr>
          <p:cNvSpPr>
            <a:spLocks noGrp="1"/>
          </p:cNvSpPr>
          <p:nvPr>
            <p:ph type="sldNum" sz="quarter" idx="5"/>
          </p:nvPr>
        </p:nvSpPr>
        <p:spPr/>
        <p:txBody>
          <a:bodyPr/>
          <a:lstStyle/>
          <a:p>
            <a:fld id="{0D4716AE-64C9-4F5C-8072-4AD297B6EE09}" type="slidenum">
              <a:rPr lang="fr-CH" smtClean="0"/>
              <a:t>7</a:t>
            </a:fld>
            <a:endParaRPr lang="fr-CH"/>
          </a:p>
        </p:txBody>
      </p:sp>
    </p:spTree>
    <p:extLst>
      <p:ext uri="{BB962C8B-B14F-4D97-AF65-F5344CB8AC3E}">
        <p14:creationId xmlns:p14="http://schemas.microsoft.com/office/powerpoint/2010/main" val="100157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pPr marL="223838" marR="0" lvl="0" indent="-219075" algn="l" defTabSz="685800" rtl="0" eaLnBrk="1" fontAlgn="auto" latinLnBrk="0" hangingPunct="1">
              <a:lnSpc>
                <a:spcPct val="90000"/>
              </a:lnSpc>
              <a:spcBef>
                <a:spcPts val="750"/>
              </a:spcBef>
              <a:spcAft>
                <a:spcPts val="600"/>
              </a:spcAft>
              <a:buClr>
                <a:srgbClr val="E00032"/>
              </a:buClr>
              <a:buSzPct val="110000"/>
              <a:buFont typeface="Arial" panose="020B0604020202020204" pitchFamily="34" charset="0"/>
              <a:buChar char="•"/>
              <a:tabLst/>
              <a:defRPr/>
            </a:pP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différentes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crises</a:t>
            </a:r>
            <a:r>
              <a:rPr kumimoji="0" lang="de-CH" sz="1200" b="0" i="0" u="none" strike="noStrike" kern="1400" cap="none" spc="0" normalizeH="0" baseline="0" noProof="0" dirty="0">
                <a:ln>
                  <a:noFill/>
                </a:ln>
                <a:solidFill>
                  <a:srgbClr val="000000"/>
                </a:solidFill>
                <a:effectLst/>
                <a:uLnTx/>
                <a:uFillTx/>
                <a:latin typeface="+mn-lt"/>
                <a:ea typeface="+mn-ea"/>
                <a:cs typeface="+mn-cs"/>
              </a:rPr>
              <a:t> (Covid, </a:t>
            </a:r>
            <a:r>
              <a:rPr kumimoji="0" lang="de-CH" sz="1200" b="0" i="0" u="none" strike="noStrike" kern="1400" cap="none" spc="0" normalizeH="0" baseline="0" noProof="0" dirty="0" err="1">
                <a:ln>
                  <a:noFill/>
                </a:ln>
                <a:solidFill>
                  <a:srgbClr val="000000"/>
                </a:solidFill>
                <a:effectLst/>
                <a:uLnTx/>
                <a:uFillTx/>
                <a:latin typeface="+mn-lt"/>
                <a:ea typeface="+mn-ea"/>
                <a:cs typeface="+mn-cs"/>
              </a:rPr>
              <a:t>changement</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climatique</a:t>
            </a:r>
            <a:r>
              <a:rPr kumimoji="0" lang="de-CH" sz="1200" b="0" i="0" u="none" strike="noStrike" kern="1400" cap="none" spc="0" normalizeH="0" baseline="0" noProof="0" dirty="0">
                <a:ln>
                  <a:noFill/>
                </a:ln>
                <a:solidFill>
                  <a:srgbClr val="000000"/>
                </a:solidFill>
                <a:effectLst/>
                <a:uLnTx/>
                <a:uFillTx/>
                <a:latin typeface="+mn-lt"/>
                <a:ea typeface="+mn-ea"/>
                <a:cs typeface="+mn-cs"/>
              </a:rPr>
              <a:t> et </a:t>
            </a:r>
            <a:r>
              <a:rPr kumimoji="0" lang="de-CH" sz="1200" b="0" i="0" u="none" strike="noStrike" kern="1400" cap="none" spc="0" normalizeH="0" baseline="0" noProof="0" dirty="0" err="1">
                <a:ln>
                  <a:noFill/>
                </a:ln>
                <a:solidFill>
                  <a:srgbClr val="000000"/>
                </a:solidFill>
                <a:effectLst/>
                <a:uLnTx/>
                <a:uFillTx/>
                <a:latin typeface="+mn-lt"/>
                <a:ea typeface="+mn-ea"/>
                <a:cs typeface="+mn-cs"/>
              </a:rPr>
              <a:t>guerres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nous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rappellent</a:t>
            </a:r>
            <a:r>
              <a:rPr kumimoji="0" lang="de-CH" sz="1200" b="0" i="0" u="none" strike="noStrike" kern="1400" cap="none" spc="0" normalizeH="0" baseline="0" noProof="0" dirty="0">
                <a:ln>
                  <a:noFill/>
                </a:ln>
                <a:solidFill>
                  <a:srgbClr val="000000"/>
                </a:solidFill>
                <a:effectLst/>
                <a:uLnTx/>
                <a:uFillTx/>
                <a:latin typeface="+mn-lt"/>
                <a:ea typeface="+mn-ea"/>
                <a:cs typeface="+mn-cs"/>
              </a:rPr>
              <a:t> la </a:t>
            </a:r>
            <a:r>
              <a:rPr kumimoji="0" lang="de-CH" sz="1200" b="0" i="0" u="none" strike="noStrike" kern="1400" cap="none" spc="0" normalizeH="0" baseline="0" noProof="0" dirty="0" err="1">
                <a:ln>
                  <a:noFill/>
                </a:ln>
                <a:solidFill>
                  <a:srgbClr val="000000"/>
                </a:solidFill>
                <a:effectLst/>
                <a:uLnTx/>
                <a:uFillTx/>
                <a:latin typeface="+mn-lt"/>
                <a:ea typeface="+mn-ea"/>
                <a:cs typeface="+mn-cs"/>
              </a:rPr>
              <a:t>faillite</a:t>
            </a:r>
            <a:r>
              <a:rPr kumimoji="0" lang="de-CH" sz="1200" b="0" i="0" u="none" strike="noStrike" kern="1400" cap="none" spc="0" normalizeH="0" baseline="0" noProof="0" dirty="0">
                <a:ln>
                  <a:noFill/>
                </a:ln>
                <a:solidFill>
                  <a:srgbClr val="000000"/>
                </a:solidFill>
                <a:effectLst/>
                <a:uLnTx/>
                <a:uFillTx/>
                <a:latin typeface="+mn-lt"/>
                <a:ea typeface="+mn-ea"/>
                <a:cs typeface="+mn-cs"/>
              </a:rPr>
              <a:t> de </a:t>
            </a:r>
            <a:r>
              <a:rPr kumimoji="0" lang="de-CH" sz="1200" b="0" i="0" u="none" strike="noStrike" kern="1400" cap="none" spc="0" normalizeH="0" baseline="0" noProof="0" dirty="0" err="1">
                <a:ln>
                  <a:noFill/>
                </a:ln>
                <a:solidFill>
                  <a:srgbClr val="000000"/>
                </a:solidFill>
                <a:effectLst/>
                <a:uLnTx/>
                <a:uFillTx/>
                <a:latin typeface="+mn-lt"/>
                <a:ea typeface="+mn-ea"/>
                <a:cs typeface="+mn-cs"/>
              </a:rPr>
              <a:t>notre</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système</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alimentaire</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actuel</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p>
          <a:p>
            <a:pPr marL="223838" marR="0" lvl="0" indent="-219075" algn="l" defTabSz="685800" rtl="0" eaLnBrk="1" fontAlgn="auto" latinLnBrk="0" hangingPunct="1">
              <a:lnSpc>
                <a:spcPct val="90000"/>
              </a:lnSpc>
              <a:spcBef>
                <a:spcPts val="750"/>
              </a:spcBef>
              <a:spcAft>
                <a:spcPts val="600"/>
              </a:spcAft>
              <a:buClr>
                <a:srgbClr val="E00032"/>
              </a:buClr>
              <a:buSzPct val="110000"/>
              <a:buFont typeface="Arial" panose="020B0604020202020204" pitchFamily="34" charset="0"/>
              <a:buChar char="•"/>
              <a:tabLst/>
              <a:defRPr/>
            </a:pP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communautés qui ont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préservé</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leur</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biodiversité</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leurs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semences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variées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leur</a:t>
            </a:r>
            <a:r>
              <a:rPr kumimoji="0" lang="de-CH" sz="1200" b="0" i="0" u="none" strike="noStrike" kern="1400" cap="none" spc="0" normalizeH="0" baseline="0" noProof="0" dirty="0">
                <a:ln>
                  <a:noFill/>
                </a:ln>
                <a:solidFill>
                  <a:srgbClr val="000000"/>
                </a:solidFill>
                <a:effectLst/>
                <a:uLnTx/>
                <a:uFillTx/>
                <a:latin typeface="+mn-lt"/>
                <a:ea typeface="+mn-ea"/>
                <a:cs typeface="+mn-cs"/>
              </a:rPr>
              <a:t> savoir-faire et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leurs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pratiques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traditionnelles</a:t>
            </a:r>
            <a:r>
              <a:rPr kumimoji="0" lang="de-CH" sz="1200" b="0" i="0" u="none" strike="noStrike" kern="1400" cap="none" spc="0" normalizeH="0" baseline="0" noProof="0" dirty="0">
                <a:ln>
                  <a:noFill/>
                </a:ln>
                <a:solidFill>
                  <a:srgbClr val="000000"/>
                </a:solidFill>
                <a:effectLst/>
                <a:uLnTx/>
                <a:uFillTx/>
                <a:latin typeface="+mn-lt"/>
                <a:ea typeface="+mn-ea"/>
                <a:cs typeface="+mn-cs"/>
              </a:rPr>
              <a:t>, et qui ne </a:t>
            </a:r>
            <a:r>
              <a:rPr kumimoji="0" lang="de-CH" sz="1200" b="0" i="0" u="none" strike="noStrike" kern="1400" cap="none" spc="0" normalizeH="0" baseline="0" noProof="0" dirty="0" err="1">
                <a:ln>
                  <a:noFill/>
                </a:ln>
                <a:solidFill>
                  <a:srgbClr val="000000"/>
                </a:solidFill>
                <a:effectLst/>
                <a:uLnTx/>
                <a:uFillTx/>
                <a:latin typeface="+mn-lt"/>
                <a:ea typeface="+mn-ea"/>
                <a:cs typeface="+mn-cs"/>
              </a:rPr>
              <a:t>dépendent</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pas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principalement</a:t>
            </a:r>
            <a:r>
              <a:rPr kumimoji="0" lang="de-CH" sz="1200" b="0" i="0" u="none" strike="noStrike" kern="1400" cap="none" spc="0" normalizeH="0" baseline="0" noProof="0" dirty="0">
                <a:ln>
                  <a:noFill/>
                </a:ln>
                <a:solidFill>
                  <a:srgbClr val="000000"/>
                </a:solidFill>
                <a:effectLst/>
                <a:uLnTx/>
                <a:uFillTx/>
                <a:latin typeface="+mn-lt"/>
                <a:ea typeface="+mn-ea"/>
                <a:cs typeface="+mn-cs"/>
              </a:rPr>
              <a:t> des </a:t>
            </a:r>
            <a:r>
              <a:rPr kumimoji="0" lang="de-CH" sz="1200" b="0" i="0" u="none" strike="noStrike" kern="1400" cap="none" spc="0" normalizeH="0" baseline="0" noProof="0" dirty="0" err="1">
                <a:ln>
                  <a:noFill/>
                </a:ln>
                <a:solidFill>
                  <a:srgbClr val="000000"/>
                </a:solidFill>
                <a:effectLst/>
                <a:uLnTx/>
                <a:uFillTx/>
                <a:latin typeface="+mn-lt"/>
                <a:ea typeface="+mn-ea"/>
                <a:cs typeface="+mn-cs"/>
              </a:rPr>
              <a:t>ressources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importées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souveraineté</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alimentaire</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sont</a:t>
            </a:r>
            <a:r>
              <a:rPr kumimoji="0" lang="de-CH" sz="1200" b="0" i="0" u="none" strike="noStrike" kern="1400" cap="none" spc="0" normalizeH="0" baseline="0" noProof="0" dirty="0">
                <a:ln>
                  <a:noFill/>
                </a:ln>
                <a:solidFill>
                  <a:srgbClr val="000000"/>
                </a:solidFill>
                <a:effectLst/>
                <a:uLnTx/>
                <a:uFillTx/>
                <a:latin typeface="+mn-lt"/>
                <a:ea typeface="+mn-ea"/>
                <a:cs typeface="+mn-cs"/>
              </a:rPr>
              <a:t> mieux </a:t>
            </a:r>
            <a:r>
              <a:rPr kumimoji="0" lang="de-CH" sz="1200" b="0" i="0" u="none" strike="noStrike" kern="1400" cap="none" spc="0" normalizeH="0" baseline="0" noProof="0" dirty="0" err="1">
                <a:ln>
                  <a:noFill/>
                </a:ln>
                <a:solidFill>
                  <a:srgbClr val="000000"/>
                </a:solidFill>
                <a:effectLst/>
                <a:uLnTx/>
                <a:uFillTx/>
                <a:latin typeface="+mn-lt"/>
                <a:ea typeface="+mn-ea"/>
                <a:cs typeface="+mn-cs"/>
              </a:rPr>
              <a:t>préparées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aux</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différentes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crises</a:t>
            </a:r>
            <a:r>
              <a:rPr kumimoji="0" lang="de-CH" sz="1200" b="0" i="0" u="none" strike="noStrike" kern="1400" cap="none" spc="0" normalizeH="0" baseline="0" noProof="0" dirty="0">
                <a:ln>
                  <a:noFill/>
                </a:ln>
                <a:solidFill>
                  <a:srgbClr val="000000"/>
                </a:solidFill>
                <a:effectLst/>
                <a:uLnTx/>
                <a:uFillTx/>
                <a:latin typeface="+mn-lt"/>
                <a:ea typeface="+mn-ea"/>
                <a:cs typeface="+mn-cs"/>
              </a:rPr>
              <a:t> et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aux</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changements</a:t>
            </a:r>
            <a:r>
              <a:rPr kumimoji="0" lang="de-CH" sz="1200" b="0" i="0" u="none" strike="noStrike" kern="1400" cap="none" spc="0" normalizeH="0" baseline="0" noProof="0" dirty="0">
                <a:ln>
                  <a:noFill/>
                </a:ln>
                <a:solidFill>
                  <a:srgbClr val="000000"/>
                </a:solidFill>
                <a:effectLst/>
                <a:uLnTx/>
                <a:uFillTx/>
                <a:latin typeface="+mn-lt"/>
                <a:ea typeface="+mn-ea"/>
                <a:cs typeface="+mn-cs"/>
              </a:rPr>
              <a:t>.</a:t>
            </a:r>
          </a:p>
          <a:p>
            <a:pPr marL="223838" marR="0" lvl="0" indent="-219075" algn="l" defTabSz="685800" rtl="0" eaLnBrk="1" fontAlgn="auto" latinLnBrk="0" hangingPunct="1">
              <a:lnSpc>
                <a:spcPct val="90000"/>
              </a:lnSpc>
              <a:spcBef>
                <a:spcPts val="750"/>
              </a:spcBef>
              <a:spcAft>
                <a:spcPts val="600"/>
              </a:spcAft>
              <a:buClr>
                <a:srgbClr val="E00032"/>
              </a:buClr>
              <a:buSzPct val="110000"/>
              <a:buFont typeface="Arial" panose="020B0604020202020204" pitchFamily="34" charset="0"/>
              <a:buChar char="•"/>
              <a:tabLst/>
              <a:defRPr/>
            </a:pP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droits</a:t>
            </a:r>
            <a:r>
              <a:rPr kumimoji="0" lang="de-CH" sz="1200" b="0" i="0" u="none" strike="noStrike" kern="1400" cap="none" spc="0" normalizeH="0" baseline="0" noProof="0" dirty="0">
                <a:ln>
                  <a:noFill/>
                </a:ln>
                <a:solidFill>
                  <a:srgbClr val="000000"/>
                </a:solidFill>
                <a:effectLst/>
                <a:uLnTx/>
                <a:uFillTx/>
                <a:latin typeface="+mn-lt"/>
                <a:ea typeface="+mn-ea"/>
                <a:cs typeface="+mn-cs"/>
              </a:rPr>
              <a:t> à la </a:t>
            </a:r>
            <a:r>
              <a:rPr kumimoji="0" lang="de-CH" sz="1200" b="0" i="0" u="none" strike="noStrike" kern="1400" cap="none" spc="0" normalizeH="0" baseline="0" noProof="0" dirty="0" err="1">
                <a:ln>
                  <a:noFill/>
                </a:ln>
                <a:solidFill>
                  <a:srgbClr val="000000"/>
                </a:solidFill>
                <a:effectLst/>
                <a:uLnTx/>
                <a:uFillTx/>
                <a:latin typeface="+mn-lt"/>
                <a:ea typeface="+mn-ea"/>
                <a:cs typeface="+mn-cs"/>
              </a:rPr>
              <a:t>biodiversité</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aux</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semences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paysannes</a:t>
            </a:r>
            <a:r>
              <a:rPr kumimoji="0" lang="de-CH" sz="1200" b="0" i="0" u="none" strike="noStrike" kern="1400" cap="none" spc="0" normalizeH="0" baseline="0" noProof="0" dirty="0">
                <a:ln>
                  <a:noFill/>
                </a:ln>
                <a:solidFill>
                  <a:srgbClr val="000000"/>
                </a:solidFill>
                <a:effectLst/>
                <a:uLnTx/>
                <a:uFillTx/>
                <a:latin typeface="+mn-lt"/>
                <a:ea typeface="+mn-ea"/>
                <a:cs typeface="+mn-cs"/>
              </a:rPr>
              <a:t> et au </a:t>
            </a:r>
            <a:r>
              <a:rPr kumimoji="0" lang="de-CH" sz="1200" b="0" i="0" u="none" strike="noStrike" kern="1400" cap="none" spc="0" normalizeH="0" baseline="0" noProof="0" dirty="0" err="1">
                <a:ln>
                  <a:noFill/>
                </a:ln>
                <a:solidFill>
                  <a:srgbClr val="000000"/>
                </a:solidFill>
                <a:effectLst/>
                <a:uLnTx/>
                <a:uFillTx/>
                <a:latin typeface="+mn-lt"/>
                <a:ea typeface="+mn-ea"/>
                <a:cs typeface="+mn-cs"/>
              </a:rPr>
              <a:t>savoir</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traditionnel</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sont</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essentiels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pour</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garantir</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droits</a:t>
            </a:r>
            <a:r>
              <a:rPr kumimoji="0" lang="de-CH" sz="1200" b="0" i="0" u="none" strike="noStrike" kern="1400" cap="none" spc="0" normalizeH="0" baseline="0" noProof="0" dirty="0">
                <a:ln>
                  <a:noFill/>
                </a:ln>
                <a:solidFill>
                  <a:srgbClr val="000000"/>
                </a:solidFill>
                <a:effectLst/>
                <a:uLnTx/>
                <a:uFillTx/>
                <a:latin typeface="+mn-lt"/>
                <a:ea typeface="+mn-ea"/>
                <a:cs typeface="+mn-cs"/>
              </a:rPr>
              <a:t> à l'alimentation, à la </a:t>
            </a:r>
            <a:r>
              <a:rPr kumimoji="0" lang="de-CH" sz="1200" b="0" i="0" u="none" strike="noStrike" kern="1400" cap="none" spc="0" normalizeH="0" baseline="0" noProof="0" dirty="0" err="1">
                <a:ln>
                  <a:noFill/>
                </a:ln>
                <a:solidFill>
                  <a:srgbClr val="000000"/>
                </a:solidFill>
                <a:effectLst/>
                <a:uLnTx/>
                <a:uFillTx/>
                <a:latin typeface="+mn-lt"/>
                <a:ea typeface="+mn-ea"/>
                <a:cs typeface="+mn-cs"/>
              </a:rPr>
              <a:t>nutrition</a:t>
            </a:r>
            <a:r>
              <a:rPr kumimoji="0" lang="de-CH" sz="1200" b="0" i="0" u="none" strike="noStrike" kern="1400" cap="none" spc="0" normalizeH="0" baseline="0" noProof="0" dirty="0">
                <a:ln>
                  <a:noFill/>
                </a:ln>
                <a:solidFill>
                  <a:srgbClr val="000000"/>
                </a:solidFill>
                <a:effectLst/>
                <a:uLnTx/>
                <a:uFillTx/>
                <a:latin typeface="+mn-lt"/>
                <a:ea typeface="+mn-ea"/>
                <a:cs typeface="+mn-cs"/>
              </a:rPr>
              <a:t> et à la </a:t>
            </a:r>
            <a:r>
              <a:rPr kumimoji="0" lang="de-CH" sz="1200" b="0" i="0" u="none" strike="noStrike" kern="1400" cap="none" spc="0" normalizeH="0" baseline="0" noProof="0" dirty="0" err="1">
                <a:ln>
                  <a:noFill/>
                </a:ln>
                <a:solidFill>
                  <a:srgbClr val="000000"/>
                </a:solidFill>
                <a:effectLst/>
                <a:uLnTx/>
                <a:uFillTx/>
                <a:latin typeface="+mn-lt"/>
                <a:ea typeface="+mn-ea"/>
                <a:cs typeface="+mn-cs"/>
              </a:rPr>
              <a:t>santé</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saine</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équilibrée</a:t>
            </a:r>
            <a:r>
              <a:rPr kumimoji="0" lang="de-CH" sz="1200" b="0" i="0" u="none" strike="noStrike" kern="1400" cap="none" spc="0" normalizeH="0" baseline="0" noProof="0" dirty="0">
                <a:ln>
                  <a:noFill/>
                </a:ln>
                <a:solidFill>
                  <a:srgbClr val="000000"/>
                </a:solidFill>
                <a:effectLst/>
                <a:uLnTx/>
                <a:uFillTx/>
                <a:latin typeface="+mn-lt"/>
                <a:ea typeface="+mn-ea"/>
                <a:cs typeface="+mn-cs"/>
              </a:rPr>
              <a:t> et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adaptée</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aux</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besoins</a:t>
            </a:r>
            <a:r>
              <a:rPr kumimoji="0" lang="de-CH" sz="1200" b="0" i="0" u="none" strike="noStrike" kern="1400" cap="none" spc="0" normalizeH="0" baseline="0" noProof="0" dirty="0">
                <a:ln>
                  <a:noFill/>
                </a:ln>
                <a:solidFill>
                  <a:srgbClr val="000000"/>
                </a:solidFill>
                <a:effectLst/>
                <a:uLnTx/>
                <a:uFillTx/>
                <a:latin typeface="+mn-lt"/>
                <a:ea typeface="+mn-ea"/>
                <a:cs typeface="+mn-cs"/>
              </a:rPr>
              <a:t> et au </a:t>
            </a:r>
            <a:r>
              <a:rPr kumimoji="0" lang="de-CH" sz="1200" b="0" i="0" u="none" strike="noStrike" kern="1400" cap="none" spc="0" normalizeH="0" baseline="0" noProof="0" dirty="0" err="1">
                <a:ln>
                  <a:noFill/>
                </a:ln>
                <a:solidFill>
                  <a:srgbClr val="000000"/>
                </a:solidFill>
                <a:effectLst/>
                <a:uLnTx/>
                <a:uFillTx/>
                <a:latin typeface="+mn-lt"/>
                <a:ea typeface="+mn-ea"/>
                <a:cs typeface="+mn-cs"/>
              </a:rPr>
              <a:t>contexte</a:t>
            </a:r>
            <a:r>
              <a:rPr kumimoji="0" lang="de-CH" sz="1200" b="0" i="0" u="none" strike="noStrike" kern="1400" cap="none" spc="0" normalizeH="0" baseline="0" noProof="0" dirty="0">
                <a:ln>
                  <a:noFill/>
                </a:ln>
                <a:solidFill>
                  <a:srgbClr val="000000"/>
                </a:solidFill>
                <a:effectLst/>
                <a:uLnTx/>
                <a:uFillTx/>
                <a:latin typeface="+mn-lt"/>
                <a:ea typeface="+mn-ea"/>
                <a:cs typeface="+mn-cs"/>
              </a:rPr>
              <a:t>).</a:t>
            </a:r>
          </a:p>
          <a:p>
            <a:pPr lvl="0">
              <a:buFont typeface="Arial" panose="020B0604020202020204" pitchFamily="34" charset="0"/>
              <a:buChar char="•"/>
              <a:defRPr/>
            </a:pP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paysan</a:t>
            </a:r>
            <a:r>
              <a:rPr lang="fr-FR" sz="1200" kern="1200" dirty="0">
                <a:solidFill>
                  <a:schemeClr val="tx1"/>
                </a:solidFill>
                <a:latin typeface="+mn-lt"/>
                <a:ea typeface="+mn-ea"/>
                <a:cs typeface="+mn-cs"/>
              </a:rPr>
              <a:t>·</a:t>
            </a:r>
            <a:r>
              <a:rPr kumimoji="0" lang="de-CH" sz="1200" b="0" i="0" u="none" strike="noStrike" kern="1400" cap="none" spc="0" normalizeH="0" baseline="0" noProof="0" dirty="0">
                <a:ln>
                  <a:noFill/>
                </a:ln>
                <a:solidFill>
                  <a:srgbClr val="000000"/>
                </a:solidFill>
                <a:effectLst/>
                <a:uLnTx/>
                <a:uFillTx/>
                <a:latin typeface="+mn-lt"/>
                <a:ea typeface="+mn-ea"/>
                <a:cs typeface="+mn-cs"/>
              </a:rPr>
              <a:t>ne</a:t>
            </a:r>
            <a:r>
              <a:rPr lang="fr-FR" sz="1200" kern="1200" dirty="0">
                <a:solidFill>
                  <a:schemeClr val="tx1"/>
                </a:solidFill>
                <a:latin typeface="+mn-lt"/>
                <a:ea typeface="+mn-ea"/>
                <a:cs typeface="+mn-cs"/>
              </a:rPr>
              <a:t>·</a:t>
            </a:r>
            <a:r>
              <a:rPr kumimoji="0" lang="de-CH" sz="1200" b="0" i="0" u="none" strike="noStrike" kern="1400" cap="none" spc="0" normalizeH="0" baseline="0" noProof="0" dirty="0">
                <a:ln>
                  <a:noFill/>
                </a:ln>
                <a:solidFill>
                  <a:srgbClr val="000000"/>
                </a:solidFill>
                <a:effectLst/>
                <a:uLnTx/>
                <a:uFillTx/>
                <a:latin typeface="+mn-lt"/>
                <a:ea typeface="+mn-ea"/>
                <a:cs typeface="+mn-cs"/>
              </a:rPr>
              <a:t>s et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populations</a:t>
            </a:r>
            <a:r>
              <a:rPr kumimoji="0" lang="de-CH" sz="1200" b="0" i="0" u="none" strike="noStrike" kern="1400" cap="none" spc="0" normalizeH="0" baseline="0" noProof="0" dirty="0">
                <a:ln>
                  <a:noFill/>
                </a:ln>
                <a:solidFill>
                  <a:srgbClr val="000000"/>
                </a:solidFill>
                <a:effectLst/>
                <a:uLnTx/>
                <a:uFillTx/>
                <a:latin typeface="+mn-lt"/>
                <a:ea typeface="+mn-ea"/>
                <a:cs typeface="+mn-cs"/>
              </a:rPr>
              <a:t> rurales, en </a:t>
            </a:r>
            <a:r>
              <a:rPr kumimoji="0" lang="de-CH" sz="1200" b="0" i="0" u="none" strike="noStrike" kern="1400" cap="none" spc="0" normalizeH="0" baseline="0" noProof="0" dirty="0" err="1">
                <a:ln>
                  <a:noFill/>
                </a:ln>
                <a:solidFill>
                  <a:srgbClr val="000000"/>
                </a:solidFill>
                <a:effectLst/>
                <a:uLnTx/>
                <a:uFillTx/>
                <a:latin typeface="+mn-lt"/>
                <a:ea typeface="+mn-ea"/>
                <a:cs typeface="+mn-cs"/>
              </a:rPr>
              <a:t>particulier</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femmes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sont</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les</a:t>
            </a:r>
            <a:r>
              <a:rPr kumimoji="0" lang="de-CH" sz="1200" b="0" i="0" u="none" strike="noStrike" kern="1400" cap="none" spc="0" normalizeH="0" baseline="0" noProof="0" dirty="0">
                <a:ln>
                  <a:noFill/>
                </a:ln>
                <a:solidFill>
                  <a:srgbClr val="000000"/>
                </a:solidFill>
                <a:effectLst/>
                <a:uLnTx/>
                <a:uFillTx/>
                <a:latin typeface="+mn-lt"/>
                <a:ea typeface="+mn-ea"/>
                <a:cs typeface="+mn-cs"/>
              </a:rPr>
              <a:t> </a:t>
            </a:r>
            <a:r>
              <a:rPr kumimoji="0" lang="de-CH" sz="1200" b="0" i="0" u="none" strike="noStrike" kern="1400" cap="none" spc="0" normalizeH="0" baseline="0" noProof="0" dirty="0" err="1">
                <a:ln>
                  <a:noFill/>
                </a:ln>
                <a:solidFill>
                  <a:srgbClr val="000000"/>
                </a:solidFill>
                <a:effectLst/>
                <a:uLnTx/>
                <a:uFillTx/>
                <a:latin typeface="+mn-lt"/>
                <a:ea typeface="+mn-ea"/>
                <a:cs typeface="+mn-cs"/>
              </a:rPr>
              <a:t>gardiennes</a:t>
            </a:r>
            <a:r>
              <a:rPr kumimoji="0" lang="de-CH" sz="1200" b="0" i="0" u="none" strike="noStrike" kern="1400" cap="none" spc="0" normalizeH="0" baseline="0" noProof="0" dirty="0">
                <a:ln>
                  <a:noFill/>
                </a:ln>
                <a:solidFill>
                  <a:srgbClr val="000000"/>
                </a:solidFill>
                <a:effectLst/>
                <a:uLnTx/>
                <a:uFillTx/>
                <a:latin typeface="+mn-lt"/>
                <a:ea typeface="+mn-ea"/>
                <a:cs typeface="+mn-cs"/>
              </a:rPr>
              <a:t> de la </a:t>
            </a:r>
            <a:r>
              <a:rPr kumimoji="0" lang="de-CH" sz="1200" b="0" i="0" u="none" strike="noStrike" kern="1400" cap="none" spc="0" normalizeH="0" baseline="0" noProof="0" dirty="0" err="1">
                <a:ln>
                  <a:noFill/>
                </a:ln>
                <a:solidFill>
                  <a:srgbClr val="000000"/>
                </a:solidFill>
                <a:effectLst/>
                <a:uLnTx/>
                <a:uFillTx/>
                <a:latin typeface="+mn-lt"/>
                <a:ea typeface="+mn-ea"/>
                <a:cs typeface="+mn-cs"/>
              </a:rPr>
              <a:t>biodiversité</a:t>
            </a:r>
            <a:r>
              <a:rPr kumimoji="0" lang="de-CH" sz="1200" b="0" i="0" u="none" strike="noStrike" kern="1400" cap="none" spc="0" normalizeH="0" baseline="0" noProof="0" dirty="0">
                <a:ln>
                  <a:noFill/>
                </a:ln>
                <a:solidFill>
                  <a:srgbClr val="000000"/>
                </a:solidFill>
                <a:effectLst/>
                <a:uLnTx/>
                <a:uFillTx/>
                <a:latin typeface="+mn-lt"/>
                <a:ea typeface="+mn-ea"/>
                <a:cs typeface="+mn-cs"/>
              </a:rPr>
              <a:t>.</a:t>
            </a:r>
          </a:p>
          <a:p>
            <a:pPr lvl="0">
              <a:buFont typeface="Arial" panose="020B0604020202020204" pitchFamily="34" charset="0"/>
              <a:buChar char="•"/>
              <a:defRPr/>
            </a:pPr>
            <a:endParaRPr kumimoji="0" lang="de-CH" sz="1200" b="0" i="0" u="none" strike="noStrike" kern="1400" cap="none" spc="0" normalizeH="0" baseline="0" noProof="0" dirty="0">
              <a:ln>
                <a:noFill/>
              </a:ln>
              <a:solidFill>
                <a:srgbClr val="000000"/>
              </a:solidFill>
              <a:effectLst/>
              <a:uLnTx/>
              <a:uFillTx/>
              <a:latin typeface="+mn-lt"/>
              <a:ea typeface="+mn-ea"/>
              <a:cs typeface="+mn-cs"/>
            </a:endParaRPr>
          </a:p>
          <a:p>
            <a:pPr lvl="0">
              <a:buFont typeface="Arial" panose="020B0604020202020204" pitchFamily="34" charset="0"/>
              <a:buChar char="•"/>
              <a:defRPr/>
            </a:pPr>
            <a:endParaRPr kumimoji="0" lang="de-CH" sz="1200" b="0" i="0" u="none" strike="noStrike" kern="1400" cap="none" spc="0" normalizeH="0" baseline="0" noProof="0" dirty="0">
              <a:ln>
                <a:noFill/>
              </a:ln>
              <a:solidFill>
                <a:srgbClr val="000000"/>
              </a:solidFill>
              <a:effectLst/>
              <a:uLnTx/>
              <a:uFillTx/>
              <a:latin typeface="+mn-lt"/>
              <a:ea typeface="+mn-ea"/>
              <a:cs typeface="+mn-cs"/>
            </a:endParaRPr>
          </a:p>
          <a:p>
            <a:pPr lvl="0">
              <a:buFont typeface="Arial" panose="020B0604020202020204" pitchFamily="34" charset="0"/>
              <a:buChar char="•"/>
              <a:defRPr/>
            </a:pPr>
            <a:r>
              <a:rPr kumimoji="0" lang="de-CH" sz="1200" b="0" i="0" u="none" strike="noStrike" kern="1400" cap="none" spc="0" normalizeH="0" baseline="0" noProof="0" dirty="0" err="1">
                <a:ln>
                  <a:noFill/>
                </a:ln>
                <a:solidFill>
                  <a:srgbClr val="000000"/>
                </a:solidFill>
                <a:effectLst/>
                <a:uLnTx/>
                <a:uFillTx/>
                <a:latin typeface="+mn-lt"/>
                <a:ea typeface="+mn-ea"/>
                <a:cs typeface="+mn-cs"/>
              </a:rPr>
              <a:t>Enjeux</a:t>
            </a:r>
            <a:r>
              <a:rPr kumimoji="0" lang="de-CH" sz="1200" b="0" i="0" u="none" strike="noStrike" kern="1400" cap="none" spc="0" normalizeH="0" baseline="0" noProof="0" dirty="0">
                <a:ln>
                  <a:noFill/>
                </a:ln>
                <a:solidFill>
                  <a:srgbClr val="000000"/>
                </a:solidFill>
                <a:effectLst/>
                <a:uLnTx/>
                <a:uFillTx/>
                <a:latin typeface="+mn-lt"/>
                <a:ea typeface="+mn-ea"/>
                <a:cs typeface="+mn-cs"/>
              </a:rPr>
              <a:t> et </a:t>
            </a:r>
            <a:r>
              <a:rPr kumimoji="0" lang="de-CH" sz="1200" b="0" i="0" u="none" strike="noStrike" kern="1400" cap="none" spc="0" normalizeH="0" baseline="0" noProof="0" dirty="0" err="1">
                <a:ln>
                  <a:noFill/>
                </a:ln>
                <a:solidFill>
                  <a:srgbClr val="000000"/>
                </a:solidFill>
                <a:effectLst/>
                <a:uLnTx/>
                <a:uFillTx/>
                <a:latin typeface="+mn-lt"/>
                <a:ea typeface="+mn-ea"/>
                <a:cs typeface="+mn-cs"/>
              </a:rPr>
              <a:t>résilience</a:t>
            </a:r>
            <a:r>
              <a:rPr kumimoji="0" lang="de-CH" sz="1200" b="0" i="0" u="none" strike="noStrike" kern="1400" cap="none" spc="0" normalizeH="0" baseline="0" noProof="0" dirty="0">
                <a:ln>
                  <a:noFill/>
                </a:ln>
                <a:solidFill>
                  <a:srgbClr val="000000"/>
                </a:solidFill>
                <a:effectLst/>
                <a:uLnTx/>
                <a:uFillTx/>
                <a:latin typeface="+mn-lt"/>
                <a:ea typeface="+mn-ea"/>
                <a:cs typeface="+mn-cs"/>
              </a:rPr>
              <a:t> ? </a:t>
            </a:r>
          </a:p>
          <a:p>
            <a:endParaRPr lang="fr-CH" dirty="0"/>
          </a:p>
          <a:p>
            <a:endParaRPr lang="fr-FR" dirty="0">
              <a:latin typeface="Times New Roman"/>
              <a:ea typeface="ＭＳ Ｐゴシック"/>
              <a:cs typeface="Times New Roman"/>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8</a:t>
            </a:fld>
            <a:endParaRPr lang="de-CH" altLang="x-none"/>
          </a:p>
        </p:txBody>
      </p:sp>
    </p:spTree>
    <p:extLst>
      <p:ext uri="{BB962C8B-B14F-4D97-AF65-F5344CB8AC3E}">
        <p14:creationId xmlns:p14="http://schemas.microsoft.com/office/powerpoint/2010/main" val="344051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F017-4223-DCE9-C087-67C717F1D4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E15921-B2BB-ABF1-A7A3-D2997B35AB5C}"/>
              </a:ext>
            </a:extLst>
          </p:cNvPr>
          <p:cNvSpPr>
            <a:spLocks noGrp="1" noRot="1" noChangeAspect="1"/>
          </p:cNvSpPr>
          <p:nvPr>
            <p:ph type="sldImg"/>
          </p:nvPr>
        </p:nvSpPr>
        <p:spPr/>
        <p:txBody>
          <a:bodyPr/>
          <a:lstStyle/>
          <a:p>
            <a:endParaRPr lang="fr-CH"/>
          </a:p>
        </p:txBody>
      </p:sp>
      <p:sp>
        <p:nvSpPr>
          <p:cNvPr id="3" name="Espace réservé des notes 2">
            <a:extLst>
              <a:ext uri="{FF2B5EF4-FFF2-40B4-BE49-F238E27FC236}">
                <a16:creationId xmlns:a16="http://schemas.microsoft.com/office/drawing/2014/main" id="{46BA5199-C926-3397-20A9-FFBB1388CE76}"/>
              </a:ext>
            </a:extLst>
          </p:cNvPr>
          <p:cNvSpPr>
            <a:spLocks noGrp="1"/>
          </p:cNvSpPr>
          <p:nvPr>
            <p:ph type="body" idx="1"/>
          </p:nvPr>
        </p:nvSpPr>
        <p:spPr/>
        <p:txBody>
          <a:bodyPr/>
          <a:lstStyle/>
          <a:p>
            <a:endParaRPr lang="de-CH" dirty="0"/>
          </a:p>
          <a:p>
            <a:r>
              <a:rPr lang="de-CH" b="1" dirty="0"/>
              <a:t>Système commercial</a:t>
            </a:r>
            <a:br>
              <a:rPr lang="de-CH" dirty="0"/>
            </a:br>
            <a:r>
              <a:rPr lang="de-CH" dirty="0"/>
              <a:t>Il est moins répandu, mais bénéficie d'un soutien massif de la part des entreprises et des gouvernements dans le cadre de programmes agricoles (programme de la Banque mondiale, CADAAP en Afrique) qui s'orientent vers l'industrie agricole et non vers les petits agriculteurs. Les petits agriculteurs subissent une pression croissante pour adopter ce système.</a:t>
            </a:r>
          </a:p>
          <a:p>
            <a:endParaRPr lang="de-CH" dirty="0"/>
          </a:p>
          <a:p>
            <a:r>
              <a:rPr lang="de-CH" dirty="0"/>
              <a:t>Les deux systèmes ne sont pas séparés l'un de l'autre. Les agriculteurs utilisent également en partie des semences commerciales. (Certains d'entre eux souhaitent vendre une partie de leurs semences et ont besoin pour cela d'un système de qualité, appelé « participatory guarantee system » (PGS).</a:t>
            </a:r>
          </a:p>
          <a:p>
            <a:endParaRPr lang="de-CH" dirty="0"/>
          </a:p>
          <a:p>
            <a:r>
              <a:rPr lang="de-CH" dirty="0"/>
              <a:t>Source : ACB, 2019 : Production Quality Controls in Farmer Seed Systems in Africa. </a:t>
            </a:r>
          </a:p>
          <a:p>
            <a:endParaRPr lang="fr-CH" dirty="0"/>
          </a:p>
        </p:txBody>
      </p:sp>
      <p:sp>
        <p:nvSpPr>
          <p:cNvPr id="4" name="Espace réservé du numéro de diapositive 3">
            <a:extLst>
              <a:ext uri="{FF2B5EF4-FFF2-40B4-BE49-F238E27FC236}">
                <a16:creationId xmlns:a16="http://schemas.microsoft.com/office/drawing/2014/main" id="{F33EBCA3-E868-9EF8-5074-A416168FBA9B}"/>
              </a:ext>
            </a:extLst>
          </p:cNvPr>
          <p:cNvSpPr>
            <a:spLocks noGrp="1"/>
          </p:cNvSpPr>
          <p:nvPr>
            <p:ph type="sldNum" sz="quarter" idx="5"/>
          </p:nvPr>
        </p:nvSpPr>
        <p:spPr/>
        <p:txBody>
          <a:bodyPr/>
          <a:lstStyle/>
          <a:p>
            <a:fld id="{0D4716AE-64C9-4F5C-8072-4AD297B6EE09}" type="slidenum">
              <a:rPr lang="fr-CH" smtClean="0"/>
              <a:t>9</a:t>
            </a:fld>
            <a:endParaRPr lang="fr-CH"/>
          </a:p>
        </p:txBody>
      </p:sp>
    </p:spTree>
    <p:extLst>
      <p:ext uri="{BB962C8B-B14F-4D97-AF65-F5344CB8AC3E}">
        <p14:creationId xmlns:p14="http://schemas.microsoft.com/office/powerpoint/2010/main" val="202800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5E3CD-3062-A638-E8FA-3EF53DAE31F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09CF6088-6030-E17C-B78D-6A79FF6CC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713176DE-71F5-453F-8B1E-772BD003DE9E}"/>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5" name="Espace réservé du pied de page 4">
            <a:extLst>
              <a:ext uri="{FF2B5EF4-FFF2-40B4-BE49-F238E27FC236}">
                <a16:creationId xmlns:a16="http://schemas.microsoft.com/office/drawing/2014/main" id="{3F72881C-749D-C43F-9B73-26DF4002274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9AB9B21-4326-CE58-6AE0-C74D8756EDF3}"/>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195880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B9109-E457-603E-67B0-02DB72A92C81}"/>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9F1BE1B5-7B5E-EFF8-3AB8-A958E66927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DAA8E70-B68B-CA91-4DE4-061F3DFFBC9A}"/>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5" name="Espace réservé du pied de page 4">
            <a:extLst>
              <a:ext uri="{FF2B5EF4-FFF2-40B4-BE49-F238E27FC236}">
                <a16:creationId xmlns:a16="http://schemas.microsoft.com/office/drawing/2014/main" id="{80C480C6-623F-BF2B-B2E8-762015F91A9C}"/>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6291A10-1BD0-5259-A71F-E78541BE8368}"/>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344989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1122F1B-5F51-5946-F737-F9E03BB0CBE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775DDFF1-AE25-0F5B-9207-A1A0DFFFFA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8B6C4F7-7311-17B5-FC84-2EBE97984155}"/>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5" name="Espace réservé du pied de page 4">
            <a:extLst>
              <a:ext uri="{FF2B5EF4-FFF2-40B4-BE49-F238E27FC236}">
                <a16:creationId xmlns:a16="http://schemas.microsoft.com/office/drawing/2014/main" id="{1BBBE4A7-0159-399C-55FE-A68774BE01F0}"/>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9D3F939-D6C8-8B11-CADC-6C1D65704B07}"/>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195036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Bild,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099B736-D048-E349-9A50-078C678770E1}"/>
              </a:ext>
            </a:extLst>
          </p:cNvPr>
          <p:cNvSpPr>
            <a:spLocks noGrp="1"/>
          </p:cNvSpPr>
          <p:nvPr>
            <p:ph idx="1"/>
          </p:nvPr>
        </p:nvSpPr>
        <p:spPr>
          <a:xfrm>
            <a:off x="424981" y="1991999"/>
            <a:ext cx="5873599" cy="4220417"/>
          </a:xfrm>
          <a:prstGeom prst="rect">
            <a:avLst/>
          </a:prstGeom>
        </p:spPr>
        <p:txBody>
          <a:bodyPr/>
          <a:lstStyle>
            <a:lvl1pPr marL="223838" indent="-219075">
              <a:buClr>
                <a:srgbClr val="E00032"/>
              </a:buClr>
              <a:tabLst/>
              <a:defRPr/>
            </a:lvl1pPr>
            <a:lvl2pPr marL="449263" indent="-225425">
              <a:buClr>
                <a:srgbClr val="E00032"/>
              </a:buClr>
              <a:tabLst/>
              <a:defRPr/>
            </a:lvl2pPr>
            <a:lvl3pPr marL="668338" indent="-219075">
              <a:buClr>
                <a:srgbClr val="E00032"/>
              </a:buClr>
              <a:tabLst/>
              <a:defRPr/>
            </a:lvl3pPr>
            <a:lvl4pPr marL="892175" indent="-223838">
              <a:buClr>
                <a:srgbClr val="E00032"/>
              </a:buClr>
              <a:tabLst/>
              <a:defRPr/>
            </a:lvl4pPr>
            <a:lvl5pPr marL="1111250" indent="-219075">
              <a:buClr>
                <a:srgbClr val="E00032"/>
              </a:buClr>
              <a:tabLst/>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8" name="Bildplatzhalter 7">
            <a:extLst>
              <a:ext uri="{FF2B5EF4-FFF2-40B4-BE49-F238E27FC236}">
                <a16:creationId xmlns:a16="http://schemas.microsoft.com/office/drawing/2014/main" id="{49D096C5-D829-C045-BF46-C52884C46DCF}"/>
              </a:ext>
            </a:extLst>
          </p:cNvPr>
          <p:cNvSpPr>
            <a:spLocks noGrp="1"/>
          </p:cNvSpPr>
          <p:nvPr>
            <p:ph type="pic" sz="quarter" idx="10"/>
          </p:nvPr>
        </p:nvSpPr>
        <p:spPr>
          <a:xfrm>
            <a:off x="6683299" y="1989668"/>
            <a:ext cx="5076903" cy="4222749"/>
          </a:xfrm>
          <a:prstGeom prst="rect">
            <a:avLst/>
          </a:prstGeom>
        </p:spPr>
        <p:txBody>
          <a:bodyPr/>
          <a:lstStyle/>
          <a:p>
            <a:endParaRPr lang="de-DE"/>
          </a:p>
        </p:txBody>
      </p:sp>
      <p:sp>
        <p:nvSpPr>
          <p:cNvPr id="5" name="Titelplatzhalter 16">
            <a:extLst>
              <a:ext uri="{FF2B5EF4-FFF2-40B4-BE49-F238E27FC236}">
                <a16:creationId xmlns:a16="http://schemas.microsoft.com/office/drawing/2014/main" id="{39AAED21-C224-DB40-9E29-BBDB71B9AD04}"/>
              </a:ext>
            </a:extLst>
          </p:cNvPr>
          <p:cNvSpPr>
            <a:spLocks noGrp="1"/>
          </p:cNvSpPr>
          <p:nvPr>
            <p:ph type="title"/>
          </p:nvPr>
        </p:nvSpPr>
        <p:spPr>
          <a:xfrm>
            <a:off x="398301" y="1"/>
            <a:ext cx="10542311" cy="1140692"/>
          </a:xfrm>
          <a:prstGeom prst="rect">
            <a:avLst/>
          </a:prstGeom>
        </p:spPr>
        <p:txBody>
          <a:bodyPr vert="horz" lIns="0" tIns="0" rIns="0" bIns="0" rtlCol="0" anchor="b" anchorCtr="0">
            <a:normAutofit/>
          </a:bodyPr>
          <a:lstStyle/>
          <a:p>
            <a:r>
              <a:rPr lang="de-DE"/>
              <a:t>Mastertitelformat bearbeiten</a:t>
            </a:r>
          </a:p>
        </p:txBody>
      </p:sp>
      <p:sp>
        <p:nvSpPr>
          <p:cNvPr id="4" name="Textplatzhalter 3">
            <a:extLst>
              <a:ext uri="{FF2B5EF4-FFF2-40B4-BE49-F238E27FC236}">
                <a16:creationId xmlns:a16="http://schemas.microsoft.com/office/drawing/2014/main" id="{2790EFC4-528F-6A4F-AE8E-B8D5A8EE87B9}"/>
              </a:ext>
            </a:extLst>
          </p:cNvPr>
          <p:cNvSpPr>
            <a:spLocks noGrp="1"/>
          </p:cNvSpPr>
          <p:nvPr>
            <p:ph type="body" sz="quarter" idx="11"/>
          </p:nvPr>
        </p:nvSpPr>
        <p:spPr>
          <a:xfrm>
            <a:off x="6682740" y="1744979"/>
            <a:ext cx="5074920" cy="236220"/>
          </a:xfrm>
        </p:spPr>
        <p:txBody>
          <a:bodyPr/>
          <a:lstStyle>
            <a:lvl1pPr marL="4763" indent="0" algn="r">
              <a:buFontTx/>
              <a:buNone/>
              <a:defRPr sz="1000" b="0" i="1">
                <a:latin typeface="Arial" panose="020B0604020202020204" pitchFamily="34" charset="0"/>
              </a:defRPr>
            </a:lvl1pPr>
            <a:lvl2pPr marL="268288" indent="0">
              <a:buFontTx/>
              <a:buNone/>
              <a:defRPr sz="1000" b="0" i="1">
                <a:latin typeface="Arial" panose="020B0604020202020204" pitchFamily="34" charset="0"/>
              </a:defRPr>
            </a:lvl2pPr>
            <a:lvl3pPr marL="449262" indent="0">
              <a:buFontTx/>
              <a:buNone/>
              <a:defRPr sz="1000" b="0" i="1">
                <a:latin typeface="Arial" panose="020B0604020202020204" pitchFamily="34" charset="0"/>
              </a:defRPr>
            </a:lvl3pPr>
            <a:lvl4pPr marL="623887" indent="0">
              <a:buFontTx/>
              <a:buNone/>
              <a:defRPr sz="1000" b="0" i="1">
                <a:latin typeface="Arial" panose="020B0604020202020204" pitchFamily="34" charset="0"/>
              </a:defRPr>
            </a:lvl4pPr>
            <a:lvl5pPr marL="800100" indent="0">
              <a:buFontTx/>
              <a:buNone/>
              <a:defRPr sz="1000" b="0" i="1">
                <a:latin typeface="Arial" panose="020B0604020202020204" pitchFamily="34" charset="0"/>
              </a:defRPr>
            </a:lvl5pPr>
          </a:lstStyle>
          <a:p>
            <a:pPr lvl="0"/>
            <a:r>
              <a:rPr lang="de-DE"/>
              <a:t>Mastertextformat bearbeiten</a:t>
            </a:r>
          </a:p>
        </p:txBody>
      </p:sp>
    </p:spTree>
    <p:extLst>
      <p:ext uri="{BB962C8B-B14F-4D97-AF65-F5344CB8AC3E}">
        <p14:creationId xmlns:p14="http://schemas.microsoft.com/office/powerpoint/2010/main" val="295262645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F6883-581D-A829-D6F1-5A57494E64ED}"/>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9741700C-0259-3F79-CB22-BDC165128D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FACCC565-0F69-1378-82C8-37F41D499612}"/>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5" name="Espace réservé du pied de page 4">
            <a:extLst>
              <a:ext uri="{FF2B5EF4-FFF2-40B4-BE49-F238E27FC236}">
                <a16:creationId xmlns:a16="http://schemas.microsoft.com/office/drawing/2014/main" id="{1A92E05F-C78E-9A00-BEBC-2C118D3C5AD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756B5E00-B565-584F-9DCC-5A72041C7BCE}"/>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16415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3D400-D741-501D-3859-289F8A7F5A3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DD7C87F5-3AD1-8E8A-55FF-99BE23D8E4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B424FAD-174F-A358-DB7C-949702C9A720}"/>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5" name="Espace réservé du pied de page 4">
            <a:extLst>
              <a:ext uri="{FF2B5EF4-FFF2-40B4-BE49-F238E27FC236}">
                <a16:creationId xmlns:a16="http://schemas.microsoft.com/office/drawing/2014/main" id="{EC22731D-AC6F-0CF7-8D70-AAA3CB5C853E}"/>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D65E76CB-8895-6E72-5CB6-3262DA8F7BBF}"/>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169536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5C6D2-33E8-52D6-8B42-775AA0CA8F0E}"/>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9B5CE457-20E6-146D-3423-196D04803A3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C8E0A612-82BE-0EC2-572A-950289F8824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F5F896F8-489E-9E86-9367-EEB655D3BC6E}"/>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6" name="Espace réservé du pied de page 5">
            <a:extLst>
              <a:ext uri="{FF2B5EF4-FFF2-40B4-BE49-F238E27FC236}">
                <a16:creationId xmlns:a16="http://schemas.microsoft.com/office/drawing/2014/main" id="{9EFD2887-7B03-FA4C-A37B-567D856595DE}"/>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F1116618-ACFC-B7D8-E567-99B9E538D13F}"/>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107379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22AEB-5E92-6F33-6AE6-FEFC36C1D428}"/>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68EE4BEB-A024-BC45-3C61-2FBE73987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D43251E-C647-3739-E348-6FE5C04E342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AE772205-2823-54A9-0565-928E51AE2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B7AC8BA-2804-41C2-2FA4-E24090F0457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ABA2EACF-61C7-7202-EFF1-958238C2325B}"/>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8" name="Espace réservé du pied de page 7">
            <a:extLst>
              <a:ext uri="{FF2B5EF4-FFF2-40B4-BE49-F238E27FC236}">
                <a16:creationId xmlns:a16="http://schemas.microsoft.com/office/drawing/2014/main" id="{552CC485-4EEF-BB67-FF41-E8CB3F000CEA}"/>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C7386AB8-C2F7-FDD7-6384-24E2EF00D7CF}"/>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323338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531EB-95DD-EFCC-53BC-9D047DF3AB97}"/>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117E8E51-99EA-F584-20E5-34CF473FCFB8}"/>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4" name="Espace réservé du pied de page 3">
            <a:extLst>
              <a:ext uri="{FF2B5EF4-FFF2-40B4-BE49-F238E27FC236}">
                <a16:creationId xmlns:a16="http://schemas.microsoft.com/office/drawing/2014/main" id="{8A05B56E-DF70-7CB6-385E-7EAD587C68D2}"/>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27770B87-44C9-D8D2-A354-FAF176CB6B43}"/>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224601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F7B7B40-0887-6888-425C-08EA9CB3743C}"/>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3" name="Espace réservé du pied de page 2">
            <a:extLst>
              <a:ext uri="{FF2B5EF4-FFF2-40B4-BE49-F238E27FC236}">
                <a16:creationId xmlns:a16="http://schemas.microsoft.com/office/drawing/2014/main" id="{68F4C7C2-2CDF-62B2-FC64-F1BFC11B7D39}"/>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BD13D1E1-E7FA-11EB-5D97-7FE8CB8FF9CF}"/>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246109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96FDE-7C2D-A718-494A-C8E6983A67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29716FE6-4EDB-4095-B4B1-8CD90FD23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7E40C912-6AB8-F2B8-F8B5-A68D6655B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3B4D7D-78A5-9B7C-4535-DE624B24C2B1}"/>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6" name="Espace réservé du pied de page 5">
            <a:extLst>
              <a:ext uri="{FF2B5EF4-FFF2-40B4-BE49-F238E27FC236}">
                <a16:creationId xmlns:a16="http://schemas.microsoft.com/office/drawing/2014/main" id="{9C5215CB-D30B-7BD1-9DF6-C7A54E25484E}"/>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DDEB70F2-8A41-8049-340A-C3E9A10385A9}"/>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323669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064A8-81F1-0451-C117-15212A5E56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53593AE4-8C27-FB22-0BE7-FD2199936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15BF6B83-E6F6-B3C0-D9E8-61217743F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B256D8-0E1B-A433-09E9-72F9E271B29B}"/>
              </a:ext>
            </a:extLst>
          </p:cNvPr>
          <p:cNvSpPr>
            <a:spLocks noGrp="1"/>
          </p:cNvSpPr>
          <p:nvPr>
            <p:ph type="dt" sz="half" idx="10"/>
          </p:nvPr>
        </p:nvSpPr>
        <p:spPr/>
        <p:txBody>
          <a:bodyPr/>
          <a:lstStyle/>
          <a:p>
            <a:fld id="{A7D6AEE3-3AAA-4871-A39A-2D702ACAB02D}" type="datetimeFigureOut">
              <a:rPr lang="fr-CH" smtClean="0"/>
              <a:t>10.02.2026</a:t>
            </a:fld>
            <a:endParaRPr lang="fr-CH"/>
          </a:p>
        </p:txBody>
      </p:sp>
      <p:sp>
        <p:nvSpPr>
          <p:cNvPr id="6" name="Espace réservé du pied de page 5">
            <a:extLst>
              <a:ext uri="{FF2B5EF4-FFF2-40B4-BE49-F238E27FC236}">
                <a16:creationId xmlns:a16="http://schemas.microsoft.com/office/drawing/2014/main" id="{66F82E18-E3E4-3BEB-35A5-1E2F3EC5B78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2DAD87A0-F655-511B-4640-845DD849FA21}"/>
              </a:ext>
            </a:extLst>
          </p:cNvPr>
          <p:cNvSpPr>
            <a:spLocks noGrp="1"/>
          </p:cNvSpPr>
          <p:nvPr>
            <p:ph type="sldNum" sz="quarter" idx="12"/>
          </p:nvPr>
        </p:nvSpPr>
        <p:spPr/>
        <p:txBody>
          <a:bodyPr/>
          <a:lstStyle/>
          <a:p>
            <a:fld id="{214869EF-CE71-40BC-90E2-239593DE4A19}" type="slidenum">
              <a:rPr lang="fr-CH" smtClean="0"/>
              <a:t>‹N°›</a:t>
            </a:fld>
            <a:endParaRPr lang="fr-CH"/>
          </a:p>
        </p:txBody>
      </p:sp>
    </p:spTree>
    <p:extLst>
      <p:ext uri="{BB962C8B-B14F-4D97-AF65-F5344CB8AC3E}">
        <p14:creationId xmlns:p14="http://schemas.microsoft.com/office/powerpoint/2010/main" val="354392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85BFDC-5F9C-233A-B16C-163ABA40D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CA3EFA9F-E016-E260-9C75-43808618D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C3FBCCF-44F7-D87B-EE28-9F945673E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D6AEE3-3AAA-4871-A39A-2D702ACAB02D}" type="datetimeFigureOut">
              <a:rPr lang="fr-CH" smtClean="0"/>
              <a:t>10.02.2026</a:t>
            </a:fld>
            <a:endParaRPr lang="fr-CH"/>
          </a:p>
        </p:txBody>
      </p:sp>
      <p:sp>
        <p:nvSpPr>
          <p:cNvPr id="5" name="Espace réservé du pied de page 4">
            <a:extLst>
              <a:ext uri="{FF2B5EF4-FFF2-40B4-BE49-F238E27FC236}">
                <a16:creationId xmlns:a16="http://schemas.microsoft.com/office/drawing/2014/main" id="{6177A88C-5872-397E-75A2-1F2FC25EF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291F4519-0EE0-308C-66DE-050534C77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4869EF-CE71-40BC-90E2-239593DE4A19}" type="slidenum">
              <a:rPr lang="fr-CH" smtClean="0"/>
              <a:t>‹N°›</a:t>
            </a:fld>
            <a:endParaRPr lang="fr-CH"/>
          </a:p>
        </p:txBody>
      </p:sp>
    </p:spTree>
    <p:extLst>
      <p:ext uri="{BB962C8B-B14F-4D97-AF65-F5344CB8AC3E}">
        <p14:creationId xmlns:p14="http://schemas.microsoft.com/office/powerpoint/2010/main" val="183404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3CB3D8-C092-6EF8-FC39-44418B340071}"/>
              </a:ext>
            </a:extLst>
          </p:cNvPr>
          <p:cNvPicPr>
            <a:picLocks noChangeAspect="1"/>
          </p:cNvPicPr>
          <p:nvPr/>
        </p:nvPicPr>
        <p:blipFill>
          <a:blip r:embed="rId3"/>
          <a:stretch>
            <a:fillRect/>
          </a:stretch>
        </p:blipFill>
        <p:spPr>
          <a:xfrm>
            <a:off x="1381462" y="167210"/>
            <a:ext cx="9286539" cy="6561220"/>
          </a:xfrm>
          <a:prstGeom prst="rect">
            <a:avLst/>
          </a:prstGeom>
        </p:spPr>
      </p:pic>
      <p:sp>
        <p:nvSpPr>
          <p:cNvPr id="14" name="Espace réservé du contenu 13">
            <a:extLst>
              <a:ext uri="{FF2B5EF4-FFF2-40B4-BE49-F238E27FC236}">
                <a16:creationId xmlns:a16="http://schemas.microsoft.com/office/drawing/2014/main" id="{EA48D407-E474-B19A-8AF2-3D5D46653AB4}"/>
              </a:ext>
            </a:extLst>
          </p:cNvPr>
          <p:cNvSpPr>
            <a:spLocks noGrp="1"/>
          </p:cNvSpPr>
          <p:nvPr>
            <p:ph idx="1"/>
          </p:nvPr>
        </p:nvSpPr>
        <p:spPr>
          <a:xfrm>
            <a:off x="1822725" y="6298072"/>
            <a:ext cx="3836170" cy="430359"/>
          </a:xfrm>
        </p:spPr>
        <p:txBody>
          <a:bodyPr>
            <a:normAutofit fontScale="92500" lnSpcReduction="10000"/>
          </a:bodyPr>
          <a:lstStyle/>
          <a:p>
            <a:pPr marL="4763" indent="0">
              <a:buNone/>
            </a:pPr>
            <a:r>
              <a:rPr lang="fr-CH" b="1">
                <a:solidFill>
                  <a:schemeClr val="bg1"/>
                </a:solidFill>
              </a:rPr>
              <a:t>18 février au 5 avril 2026</a:t>
            </a:r>
          </a:p>
        </p:txBody>
      </p:sp>
    </p:spTree>
    <p:extLst>
      <p:ext uri="{BB962C8B-B14F-4D97-AF65-F5344CB8AC3E}">
        <p14:creationId xmlns:p14="http://schemas.microsoft.com/office/powerpoint/2010/main" val="224819457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B02EE2-1DED-1942-03F5-6F64296CDEB4}"/>
              </a:ext>
            </a:extLst>
          </p:cNvPr>
          <p:cNvSpPr>
            <a:spLocks noGrp="1"/>
          </p:cNvSpPr>
          <p:nvPr>
            <p:ph type="title" idx="4294967295"/>
          </p:nvPr>
        </p:nvSpPr>
        <p:spPr>
          <a:xfrm>
            <a:off x="4725758" y="0"/>
            <a:ext cx="2712804" cy="1141413"/>
          </a:xfrm>
        </p:spPr>
        <p:txBody>
          <a:bodyPr>
            <a:noAutofit/>
          </a:bodyPr>
          <a:lstStyle/>
          <a:p>
            <a:r>
              <a:rPr lang="fr-CH" b="1" dirty="0"/>
              <a:t>Pourquoi ?</a:t>
            </a:r>
            <a:endParaRPr lang="de-CH" b="1" dirty="0"/>
          </a:p>
        </p:txBody>
      </p:sp>
      <p:sp>
        <p:nvSpPr>
          <p:cNvPr id="8" name="Textfeld 7">
            <a:extLst>
              <a:ext uri="{FF2B5EF4-FFF2-40B4-BE49-F238E27FC236}">
                <a16:creationId xmlns:a16="http://schemas.microsoft.com/office/drawing/2014/main" id="{0D513E9B-2513-0A53-1C95-9EAAFBBC3830}"/>
              </a:ext>
            </a:extLst>
          </p:cNvPr>
          <p:cNvSpPr txBox="1"/>
          <p:nvPr/>
        </p:nvSpPr>
        <p:spPr>
          <a:xfrm>
            <a:off x="231543" y="748147"/>
            <a:ext cx="11701234" cy="5957272"/>
          </a:xfrm>
          <a:prstGeom prst="rect">
            <a:avLst/>
          </a:prstGeom>
          <a:noFill/>
        </p:spPr>
        <p:txBody>
          <a:bodyPr wrap="square">
            <a:spAutoFit/>
          </a:bodyPr>
          <a:lstStyle/>
          <a:p>
            <a:pPr>
              <a:lnSpc>
                <a:spcPct val="150000"/>
              </a:lnSpc>
            </a:pPr>
            <a:r>
              <a:rPr lang="fr-CH" sz="2400" b="1" dirty="0"/>
              <a:t>Technologie</a:t>
            </a:r>
            <a:endParaRPr lang="fr-CH" sz="2400" dirty="0"/>
          </a:p>
          <a:p>
            <a:pPr marL="742950" lvl="1" indent="-285750">
              <a:lnSpc>
                <a:spcPct val="150000"/>
              </a:lnSpc>
              <a:buClr>
                <a:srgbClr val="FF0000"/>
              </a:buClr>
              <a:buFont typeface="Wingdings" panose="05000000000000000000" pitchFamily="2" charset="2"/>
              <a:buChar char="§"/>
            </a:pPr>
            <a:r>
              <a:rPr lang="fr-CH" sz="2000" dirty="0"/>
              <a:t>Machines et tracteurs nécessitent de grandes surfaces uniformes → </a:t>
            </a:r>
            <a:r>
              <a:rPr lang="fr-CH" sz="2000" b="1" dirty="0"/>
              <a:t>monocultures</a:t>
            </a:r>
            <a:endParaRPr lang="fr-CH" sz="2000" dirty="0"/>
          </a:p>
          <a:p>
            <a:pPr marL="742950" lvl="1" indent="-285750">
              <a:lnSpc>
                <a:spcPct val="150000"/>
              </a:lnSpc>
              <a:buClr>
                <a:srgbClr val="FF0000"/>
              </a:buClr>
              <a:buFont typeface="Wingdings" panose="05000000000000000000" pitchFamily="2" charset="2"/>
              <a:buChar char="§"/>
            </a:pPr>
            <a:r>
              <a:rPr lang="fr-CH" sz="2000" dirty="0"/>
              <a:t>Production plus rapide et standardisée</a:t>
            </a:r>
          </a:p>
          <a:p>
            <a:pPr>
              <a:lnSpc>
                <a:spcPct val="150000"/>
              </a:lnSpc>
            </a:pPr>
            <a:r>
              <a:rPr lang="fr-CH" sz="2400" b="1" dirty="0"/>
              <a:t>Volume et productivité</a:t>
            </a:r>
            <a:endParaRPr lang="fr-CH" sz="2400" dirty="0"/>
          </a:p>
          <a:p>
            <a:pPr marL="742950" lvl="1" indent="-285750">
              <a:lnSpc>
                <a:spcPct val="150000"/>
              </a:lnSpc>
              <a:buClr>
                <a:srgbClr val="FF0000"/>
              </a:buClr>
              <a:buFont typeface="Wingdings" panose="05000000000000000000" pitchFamily="2" charset="2"/>
              <a:buChar char="§"/>
            </a:pPr>
            <a:r>
              <a:rPr lang="fr-CH" sz="2000" dirty="0"/>
              <a:t>Semences conçues pour produire </a:t>
            </a:r>
            <a:r>
              <a:rPr lang="fr-CH" sz="2000" b="1" dirty="0"/>
              <a:t>beaucoup sur peu d’espace</a:t>
            </a:r>
            <a:endParaRPr lang="fr-CH" sz="2000" dirty="0"/>
          </a:p>
          <a:p>
            <a:pPr marL="742950" lvl="1" indent="-285750">
              <a:lnSpc>
                <a:spcPct val="150000"/>
              </a:lnSpc>
              <a:buClr>
                <a:srgbClr val="FF0000"/>
              </a:buClr>
              <a:buFont typeface="Wingdings" panose="05000000000000000000" pitchFamily="2" charset="2"/>
              <a:buChar char="§"/>
            </a:pPr>
            <a:r>
              <a:rPr lang="fr-CH" sz="2000" dirty="0"/>
              <a:t>Favorisent les grandes cultures industrielles</a:t>
            </a:r>
            <a:endParaRPr lang="fr-CH" sz="2000" b="1" dirty="0"/>
          </a:p>
          <a:p>
            <a:pPr>
              <a:lnSpc>
                <a:spcPct val="150000"/>
              </a:lnSpc>
            </a:pPr>
            <a:r>
              <a:rPr lang="fr-CH" sz="2400" b="1" dirty="0"/>
              <a:t>Innovation scientifique</a:t>
            </a:r>
          </a:p>
          <a:p>
            <a:pPr marL="742950" lvl="1" indent="-285750">
              <a:lnSpc>
                <a:spcPct val="150000"/>
              </a:lnSpc>
              <a:buClr>
                <a:srgbClr val="FF0000"/>
              </a:buClr>
              <a:buFont typeface="Wingdings" panose="05000000000000000000" pitchFamily="2" charset="2"/>
              <a:buChar char="§"/>
            </a:pPr>
            <a:r>
              <a:rPr lang="fr-CH" sz="2000" dirty="0"/>
              <a:t>Variétés adaptées aux engrais, pesticides ou herbicides</a:t>
            </a:r>
          </a:p>
          <a:p>
            <a:pPr marL="742950" lvl="1" indent="-285750">
              <a:lnSpc>
                <a:spcPct val="150000"/>
              </a:lnSpc>
              <a:buClr>
                <a:srgbClr val="FF0000"/>
              </a:buClr>
              <a:buFont typeface="Wingdings" panose="05000000000000000000" pitchFamily="2" charset="2"/>
              <a:buChar char="§"/>
            </a:pPr>
            <a:r>
              <a:rPr lang="fr-CH" sz="2000" dirty="0"/>
              <a:t>Nouvelles technologies (hybrides, OGM) pour répondre à la demande mondiale</a:t>
            </a:r>
          </a:p>
          <a:p>
            <a:pPr>
              <a:lnSpc>
                <a:spcPct val="150000"/>
              </a:lnSpc>
            </a:pPr>
            <a:r>
              <a:rPr lang="fr-CH" sz="2400" b="1" dirty="0"/>
              <a:t>Soutien économique et politique</a:t>
            </a:r>
            <a:endParaRPr lang="fr-CH" sz="2400" dirty="0"/>
          </a:p>
          <a:p>
            <a:pPr marL="800100" lvl="1" indent="-342900">
              <a:lnSpc>
                <a:spcPct val="150000"/>
              </a:lnSpc>
              <a:buClr>
                <a:srgbClr val="FF0000"/>
              </a:buClr>
              <a:buFont typeface="Wingdings" panose="05000000000000000000" pitchFamily="2" charset="2"/>
              <a:buChar char="§"/>
            </a:pPr>
            <a:r>
              <a:rPr lang="fr-CH" sz="2000" dirty="0"/>
              <a:t>Entreprises et gouvernements encouragent ce système pour </a:t>
            </a:r>
            <a:r>
              <a:rPr lang="fr-CH" sz="2000" b="1" dirty="0"/>
              <a:t>sécuriser la production alimentaire à grande échelle</a:t>
            </a:r>
            <a:endParaRPr lang="fr-CH" sz="2000" dirty="0"/>
          </a:p>
        </p:txBody>
      </p:sp>
      <p:pic>
        <p:nvPicPr>
          <p:cNvPr id="2" name="Image 1" descr="Une image contenant texte, Police, logo, capture d’écran&#10;&#10;Le contenu généré par l’IA peut être incorrect.">
            <a:extLst>
              <a:ext uri="{FF2B5EF4-FFF2-40B4-BE49-F238E27FC236}">
                <a16:creationId xmlns:a16="http://schemas.microsoft.com/office/drawing/2014/main" id="{F71900CF-96C3-B271-307C-735DDA8F1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766286973"/>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3E8E-3EF4-FAAC-6611-105F9870CE95}"/>
            </a:ext>
          </a:extLst>
        </p:cNvPr>
        <p:cNvGrpSpPr/>
        <p:nvPr/>
      </p:nvGrpSpPr>
      <p:grpSpPr>
        <a:xfrm>
          <a:off x="0" y="0"/>
          <a:ext cx="0" cy="0"/>
          <a:chOff x="0" y="0"/>
          <a:chExt cx="0" cy="0"/>
        </a:xfrm>
      </p:grpSpPr>
      <p:pic>
        <p:nvPicPr>
          <p:cNvPr id="2" name="Image 1" descr="Une image contenant texte, Police, logo, capture d’écran&#10;&#10;Le contenu généré par l’IA peut être incorrect.">
            <a:extLst>
              <a:ext uri="{FF2B5EF4-FFF2-40B4-BE49-F238E27FC236}">
                <a16:creationId xmlns:a16="http://schemas.microsoft.com/office/drawing/2014/main" id="{DFF0B904-728B-A061-E0DC-367ABCC10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942" y="162180"/>
            <a:ext cx="2432515" cy="1152244"/>
          </a:xfrm>
          <a:prstGeom prst="rect">
            <a:avLst/>
          </a:prstGeom>
        </p:spPr>
      </p:pic>
      <p:sp>
        <p:nvSpPr>
          <p:cNvPr id="3" name="Titre 2">
            <a:extLst>
              <a:ext uri="{FF2B5EF4-FFF2-40B4-BE49-F238E27FC236}">
                <a16:creationId xmlns:a16="http://schemas.microsoft.com/office/drawing/2014/main" id="{47C4966D-A34A-D93E-E695-E4DF94DD6361}"/>
              </a:ext>
            </a:extLst>
          </p:cNvPr>
          <p:cNvSpPr>
            <a:spLocks noGrp="1"/>
          </p:cNvSpPr>
          <p:nvPr>
            <p:ph type="title"/>
          </p:nvPr>
        </p:nvSpPr>
        <p:spPr>
          <a:xfrm>
            <a:off x="356064" y="249384"/>
            <a:ext cx="9171878" cy="977837"/>
          </a:xfrm>
        </p:spPr>
        <p:txBody>
          <a:bodyPr vert="horz" lIns="91440" tIns="45720" rIns="91440" bIns="45720" rtlCol="0" anchor="ctr">
            <a:noAutofit/>
          </a:bodyPr>
          <a:lstStyle/>
          <a:p>
            <a:r>
              <a:rPr lang="de-CH" b="1" dirty="0" err="1"/>
              <a:t>Protection</a:t>
            </a:r>
            <a:r>
              <a:rPr lang="de-CH" b="1" dirty="0"/>
              <a:t> du </a:t>
            </a:r>
            <a:r>
              <a:rPr lang="de-CH" b="1" dirty="0" err="1"/>
              <a:t>droit</a:t>
            </a:r>
            <a:br>
              <a:rPr lang="de-CH" b="1" dirty="0"/>
            </a:br>
            <a:r>
              <a:rPr lang="de-CH" b="1" dirty="0" err="1"/>
              <a:t>aux</a:t>
            </a:r>
            <a:r>
              <a:rPr lang="de-CH" b="1" dirty="0"/>
              <a:t> </a:t>
            </a:r>
            <a:r>
              <a:rPr lang="de-CH" b="1" dirty="0" err="1"/>
              <a:t>semences</a:t>
            </a:r>
            <a:r>
              <a:rPr lang="de-CH" b="1" dirty="0"/>
              <a:t> </a:t>
            </a:r>
            <a:r>
              <a:rPr lang="de-CH" b="1" dirty="0" err="1"/>
              <a:t>paysannes</a:t>
            </a:r>
            <a:endParaRPr lang="fr-CH" b="1" dirty="0"/>
          </a:p>
        </p:txBody>
      </p:sp>
      <p:sp>
        <p:nvSpPr>
          <p:cNvPr id="13" name="Slide Number Placeholder 4">
            <a:extLst>
              <a:ext uri="{FF2B5EF4-FFF2-40B4-BE49-F238E27FC236}">
                <a16:creationId xmlns:a16="http://schemas.microsoft.com/office/drawing/2014/main" id="{C0C66D8F-0680-0FF7-9FC7-FAA79C78D7E6}"/>
              </a:ext>
            </a:extLst>
          </p:cNvPr>
          <p:cNvSpPr>
            <a:spLocks noGrp="1"/>
          </p:cNvSpPr>
          <p:nvPr>
            <p:ph type="sldNum" sz="quarter" idx="12"/>
          </p:nvPr>
        </p:nvSpPr>
        <p:spPr>
          <a:xfrm>
            <a:off x="7981950" y="6356353"/>
            <a:ext cx="2057400" cy="365125"/>
          </a:xfrm>
        </p:spPr>
        <p:txBody>
          <a:bodyPr/>
          <a:lstStyle/>
          <a:p>
            <a:pPr>
              <a:spcAft>
                <a:spcPts val="600"/>
              </a:spcAft>
            </a:pPr>
            <a:fld id="{40E5E9BA-979F-47C8-B1E8-6B5FDE8D4D29}" type="slidenum">
              <a:rPr lang="fr-CH" smtClean="0"/>
              <a:pPr>
                <a:spcAft>
                  <a:spcPts val="600"/>
                </a:spcAft>
              </a:pPr>
              <a:t>11</a:t>
            </a:fld>
            <a:endParaRPr lang="fr-CH"/>
          </a:p>
        </p:txBody>
      </p:sp>
      <p:graphicFrame>
        <p:nvGraphicFramePr>
          <p:cNvPr id="7" name="ZoneTexte 4">
            <a:extLst>
              <a:ext uri="{FF2B5EF4-FFF2-40B4-BE49-F238E27FC236}">
                <a16:creationId xmlns:a16="http://schemas.microsoft.com/office/drawing/2014/main" id="{90AD4128-BC2D-1CEB-B91E-7F126345F586}"/>
              </a:ext>
            </a:extLst>
          </p:cNvPr>
          <p:cNvGraphicFramePr/>
          <p:nvPr>
            <p:extLst>
              <p:ext uri="{D42A27DB-BD31-4B8C-83A1-F6EECF244321}">
                <p14:modId xmlns:p14="http://schemas.microsoft.com/office/powerpoint/2010/main" val="2740638932"/>
              </p:ext>
            </p:extLst>
          </p:nvPr>
        </p:nvGraphicFramePr>
        <p:xfrm>
          <a:off x="2442410" y="1426486"/>
          <a:ext cx="8049127" cy="5017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8233047"/>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1F9F-EDD1-F435-2038-1E458A3CACE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B11A5AA-B1DC-B3C7-8A54-C4E78F8EEC1E}"/>
              </a:ext>
            </a:extLst>
          </p:cNvPr>
          <p:cNvSpPr>
            <a:spLocks noGrp="1"/>
          </p:cNvSpPr>
          <p:nvPr>
            <p:ph type="title"/>
          </p:nvPr>
        </p:nvSpPr>
        <p:spPr>
          <a:xfrm>
            <a:off x="684797" y="172025"/>
            <a:ext cx="7886700" cy="1325563"/>
          </a:xfrm>
        </p:spPr>
        <p:txBody>
          <a:bodyPr anchor="ctr">
            <a:normAutofit/>
          </a:bodyPr>
          <a:lstStyle/>
          <a:p>
            <a:r>
              <a:rPr lang="fr-FR" b="1" dirty="0"/>
              <a:t>UNDROP et droit aux semences</a:t>
            </a:r>
            <a:endParaRPr lang="fr-CH" b="1" dirty="0"/>
          </a:p>
        </p:txBody>
      </p:sp>
      <p:pic>
        <p:nvPicPr>
          <p:cNvPr id="1026" name="Picture 2" descr="Undrop : défis et enjeux pour le nouveau groupe de travail de l'ONU - CFSI">
            <a:extLst>
              <a:ext uri="{FF2B5EF4-FFF2-40B4-BE49-F238E27FC236}">
                <a16:creationId xmlns:a16="http://schemas.microsoft.com/office/drawing/2014/main" id="{63386CB1-1A9C-8EC1-58E9-38FB58F3BB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34950" y="4325009"/>
            <a:ext cx="6092992" cy="2110645"/>
          </a:xfrm>
          <a:prstGeom prst="rect">
            <a:avLst/>
          </a:prstGeom>
          <a:solidFill>
            <a:srgbClr val="FFFFFF"/>
          </a:solidFill>
        </p:spPr>
      </p:pic>
      <p:sp>
        <p:nvSpPr>
          <p:cNvPr id="4" name="Rectangle 1">
            <a:extLst>
              <a:ext uri="{FF2B5EF4-FFF2-40B4-BE49-F238E27FC236}">
                <a16:creationId xmlns:a16="http://schemas.microsoft.com/office/drawing/2014/main" id="{3EB03C49-C3BE-C769-29F8-B475BECEFFF0}"/>
              </a:ext>
            </a:extLst>
          </p:cNvPr>
          <p:cNvSpPr>
            <a:spLocks noGrp="1" noChangeArrowheads="1"/>
          </p:cNvSpPr>
          <p:nvPr>
            <p:ph sz="half" idx="2"/>
          </p:nvPr>
        </p:nvSpPr>
        <p:spPr bwMode="auto">
          <a:xfrm>
            <a:off x="458170" y="1515292"/>
            <a:ext cx="11275660" cy="280971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eaLnBrk="0" fontAlgn="base" hangingPunct="0">
              <a:lnSpc>
                <a:spcPct val="150000"/>
              </a:lnSpc>
              <a:spcBef>
                <a:spcPct val="0"/>
              </a:spcBef>
              <a:spcAft>
                <a:spcPts val="600"/>
              </a:spcAft>
              <a:buClr>
                <a:srgbClr val="FF0000"/>
              </a:buClr>
              <a:buFont typeface="Aptos" panose="020B0004020202020204" pitchFamily="34" charset="0"/>
              <a:buChar char="→"/>
            </a:pPr>
            <a:r>
              <a:rPr lang="fr-FR" altLang="fr-FR" sz="2400" b="1" dirty="0"/>
              <a:t>Protection des savoirs traditionnels</a:t>
            </a:r>
            <a:r>
              <a:rPr lang="fr-FR" altLang="fr-FR" sz="2400" dirty="0"/>
              <a:t> liés aux semences</a:t>
            </a:r>
          </a:p>
          <a:p>
            <a:pPr eaLnBrk="0" fontAlgn="base" hangingPunct="0">
              <a:lnSpc>
                <a:spcPct val="150000"/>
              </a:lnSpc>
              <a:spcBef>
                <a:spcPct val="0"/>
              </a:spcBef>
              <a:spcAft>
                <a:spcPts val="600"/>
              </a:spcAft>
              <a:buClr>
                <a:srgbClr val="FF0000"/>
              </a:buClr>
              <a:buFont typeface="Aptos" panose="020B0004020202020204" pitchFamily="34" charset="0"/>
              <a:buChar char="→"/>
            </a:pPr>
            <a:r>
              <a:rPr lang="fr-FR" altLang="fr-FR" sz="2400" b="1" dirty="0"/>
              <a:t>Partage équitable des avantages</a:t>
            </a:r>
            <a:r>
              <a:rPr lang="fr-FR" altLang="fr-FR" sz="2400" dirty="0"/>
              <a:t> tirés des ressources génétiques</a:t>
            </a:r>
          </a:p>
          <a:p>
            <a:pPr eaLnBrk="0" fontAlgn="base" hangingPunct="0">
              <a:lnSpc>
                <a:spcPct val="150000"/>
              </a:lnSpc>
              <a:spcBef>
                <a:spcPct val="0"/>
              </a:spcBef>
              <a:spcAft>
                <a:spcPts val="600"/>
              </a:spcAft>
              <a:buClr>
                <a:srgbClr val="FF0000"/>
              </a:buClr>
              <a:buFont typeface="Aptos" panose="020B0004020202020204" pitchFamily="34" charset="0"/>
              <a:buChar char="→"/>
            </a:pPr>
            <a:r>
              <a:rPr lang="fr-FR" altLang="fr-FR" sz="2400" b="1" dirty="0"/>
              <a:t>Participation aux décisions</a:t>
            </a:r>
            <a:r>
              <a:rPr lang="fr-FR" altLang="fr-FR" sz="2400" dirty="0"/>
              <a:t> sur la conservation et l’usage durable des semences</a:t>
            </a:r>
          </a:p>
          <a:p>
            <a:pPr eaLnBrk="0" fontAlgn="base" hangingPunct="0">
              <a:lnSpc>
                <a:spcPct val="150000"/>
              </a:lnSpc>
              <a:spcBef>
                <a:spcPct val="0"/>
              </a:spcBef>
              <a:spcAft>
                <a:spcPts val="600"/>
              </a:spcAft>
              <a:buClr>
                <a:srgbClr val="FF0000"/>
              </a:buClr>
              <a:buFont typeface="Aptos" panose="020B0004020202020204" pitchFamily="34" charset="0"/>
              <a:buChar char="→"/>
            </a:pPr>
            <a:r>
              <a:rPr lang="fr-FR" altLang="fr-FR" sz="2400" b="1" dirty="0"/>
              <a:t>Conserver, utiliser, échanger et vendre</a:t>
            </a:r>
            <a:r>
              <a:rPr lang="fr-FR" altLang="fr-FR" sz="2400" dirty="0"/>
              <a:t> ses propres semences</a:t>
            </a:r>
          </a:p>
        </p:txBody>
      </p:sp>
      <p:sp>
        <p:nvSpPr>
          <p:cNvPr id="11" name="Slide Number Placeholder 4">
            <a:extLst>
              <a:ext uri="{FF2B5EF4-FFF2-40B4-BE49-F238E27FC236}">
                <a16:creationId xmlns:a16="http://schemas.microsoft.com/office/drawing/2014/main" id="{72A468CA-7A53-C525-0048-0FF01C2B658E}"/>
              </a:ext>
            </a:extLst>
          </p:cNvPr>
          <p:cNvSpPr>
            <a:spLocks noGrp="1"/>
          </p:cNvSpPr>
          <p:nvPr>
            <p:ph type="sldNum" sz="quarter" idx="12"/>
          </p:nvPr>
        </p:nvSpPr>
        <p:spPr>
          <a:xfrm>
            <a:off x="7981950" y="6356353"/>
            <a:ext cx="2057400" cy="365125"/>
          </a:xfrm>
        </p:spPr>
        <p:txBody>
          <a:bodyPr anchor="ctr">
            <a:normAutofit/>
          </a:bodyPr>
          <a:lstStyle/>
          <a:p>
            <a:pPr>
              <a:spcAft>
                <a:spcPts val="600"/>
              </a:spcAft>
            </a:pPr>
            <a:fld id="{40E5E9BA-979F-47C8-B1E8-6B5FDE8D4D29}" type="slidenum">
              <a:rPr lang="fr-CH" smtClean="0"/>
              <a:pPr>
                <a:spcAft>
                  <a:spcPts val="600"/>
                </a:spcAft>
              </a:pPr>
              <a:t>12</a:t>
            </a:fld>
            <a:endParaRPr lang="fr-CH"/>
          </a:p>
        </p:txBody>
      </p:sp>
      <p:pic>
        <p:nvPicPr>
          <p:cNvPr id="2" name="Image 1" descr="Une image contenant texte, Police, logo, capture d’écran&#10;&#10;Le contenu généré par l’IA peut être incorrect.">
            <a:extLst>
              <a:ext uri="{FF2B5EF4-FFF2-40B4-BE49-F238E27FC236}">
                <a16:creationId xmlns:a16="http://schemas.microsoft.com/office/drawing/2014/main" id="{49BEF239-CFBF-9241-8E49-EBE310624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2398178383"/>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82FBBB9-6CC3-509B-3CB1-A6F77E3F6BE4}"/>
              </a:ext>
            </a:extLst>
          </p:cNvPr>
          <p:cNvSpPr>
            <a:spLocks noGrp="1"/>
          </p:cNvSpPr>
          <p:nvPr>
            <p:ph type="title"/>
          </p:nvPr>
        </p:nvSpPr>
        <p:spPr>
          <a:xfrm>
            <a:off x="343511" y="0"/>
            <a:ext cx="9296399" cy="1690690"/>
          </a:xfrm>
        </p:spPr>
        <p:txBody>
          <a:bodyPr anchor="ctr">
            <a:normAutofit/>
          </a:bodyPr>
          <a:lstStyle/>
          <a:p>
            <a:r>
              <a:rPr lang="fr-FR" b="1" dirty="0"/>
              <a:t>La problématique </a:t>
            </a:r>
            <a:br>
              <a:rPr lang="fr-FR" b="1" dirty="0"/>
            </a:br>
            <a:r>
              <a:rPr lang="fr-FR" b="1" dirty="0"/>
              <a:t>autour du droit aux semences</a:t>
            </a:r>
            <a:endParaRPr lang="fr-CH" b="1" dirty="0"/>
          </a:p>
        </p:txBody>
      </p:sp>
      <p:graphicFrame>
        <p:nvGraphicFramePr>
          <p:cNvPr id="6" name="Rectangle 1">
            <a:extLst>
              <a:ext uri="{FF2B5EF4-FFF2-40B4-BE49-F238E27FC236}">
                <a16:creationId xmlns:a16="http://schemas.microsoft.com/office/drawing/2014/main" id="{E1490734-7293-A15D-FBE4-7E01CB4EAEC3}"/>
              </a:ext>
            </a:extLst>
          </p:cNvPr>
          <p:cNvGraphicFramePr>
            <a:graphicFrameLocks noGrp="1"/>
          </p:cNvGraphicFramePr>
          <p:nvPr>
            <p:ph idx="1"/>
            <p:extLst>
              <p:ext uri="{D42A27DB-BD31-4B8C-83A1-F6EECF244321}">
                <p14:modId xmlns:p14="http://schemas.microsoft.com/office/powerpoint/2010/main" val="377774718"/>
              </p:ext>
            </p:extLst>
          </p:nvPr>
        </p:nvGraphicFramePr>
        <p:xfrm>
          <a:off x="814137" y="1684929"/>
          <a:ext cx="10563726" cy="4782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descr="Une image contenant texte, Police, logo, capture d’écran&#10;&#10;Le contenu généré par l’IA peut être incorrect.">
            <a:extLst>
              <a:ext uri="{FF2B5EF4-FFF2-40B4-BE49-F238E27FC236}">
                <a16:creationId xmlns:a16="http://schemas.microsoft.com/office/drawing/2014/main" id="{F1237EC0-110A-C782-7BF6-B2A1950DAD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1748027791"/>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49852-3559-9DFB-5050-C86FB44A5E0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9A5F2E8-2DE9-63D8-B4E8-83FDB730D1EC}"/>
              </a:ext>
            </a:extLst>
          </p:cNvPr>
          <p:cNvSpPr>
            <a:spLocks noGrp="1"/>
          </p:cNvSpPr>
          <p:nvPr>
            <p:ph type="title"/>
          </p:nvPr>
        </p:nvSpPr>
        <p:spPr>
          <a:xfrm>
            <a:off x="338351" y="136522"/>
            <a:ext cx="9189591" cy="1325563"/>
          </a:xfrm>
        </p:spPr>
        <p:txBody>
          <a:bodyPr vert="horz" lIns="91440" tIns="45720" rIns="91440" bIns="45720" rtlCol="0" anchor="ctr">
            <a:normAutofit/>
          </a:bodyPr>
          <a:lstStyle/>
          <a:p>
            <a:r>
              <a:rPr lang="fr-FR" b="1" dirty="0"/>
              <a:t>La problématique</a:t>
            </a:r>
            <a:br>
              <a:rPr lang="fr-FR" b="1" dirty="0"/>
            </a:br>
            <a:r>
              <a:rPr lang="fr-FR" b="1" dirty="0"/>
              <a:t>autour du droit aux semences</a:t>
            </a:r>
            <a:endParaRPr lang="fr-CH" b="1" dirty="0"/>
          </a:p>
        </p:txBody>
      </p:sp>
      <p:sp>
        <p:nvSpPr>
          <p:cNvPr id="13" name="Slide Number Placeholder 4">
            <a:extLst>
              <a:ext uri="{FF2B5EF4-FFF2-40B4-BE49-F238E27FC236}">
                <a16:creationId xmlns:a16="http://schemas.microsoft.com/office/drawing/2014/main" id="{A1998AB8-E101-2E99-4933-E8F135989488}"/>
              </a:ext>
            </a:extLst>
          </p:cNvPr>
          <p:cNvSpPr>
            <a:spLocks noGrp="1"/>
          </p:cNvSpPr>
          <p:nvPr>
            <p:ph type="sldNum" sz="quarter" idx="12"/>
          </p:nvPr>
        </p:nvSpPr>
        <p:spPr>
          <a:xfrm>
            <a:off x="7981950" y="6356353"/>
            <a:ext cx="2057400" cy="365125"/>
          </a:xfrm>
        </p:spPr>
        <p:txBody>
          <a:bodyPr/>
          <a:lstStyle/>
          <a:p>
            <a:pPr>
              <a:spcAft>
                <a:spcPts val="600"/>
              </a:spcAft>
            </a:pPr>
            <a:fld id="{40E5E9BA-979F-47C8-B1E8-6B5FDE8D4D29}" type="slidenum">
              <a:rPr lang="fr-CH" smtClean="0"/>
              <a:pPr>
                <a:spcAft>
                  <a:spcPts val="600"/>
                </a:spcAft>
              </a:pPr>
              <a:t>14</a:t>
            </a:fld>
            <a:endParaRPr lang="fr-CH"/>
          </a:p>
        </p:txBody>
      </p:sp>
      <p:graphicFrame>
        <p:nvGraphicFramePr>
          <p:cNvPr id="7" name="Inhaltsplatzhalter 9">
            <a:extLst>
              <a:ext uri="{FF2B5EF4-FFF2-40B4-BE49-F238E27FC236}">
                <a16:creationId xmlns:a16="http://schemas.microsoft.com/office/drawing/2014/main" id="{F1085BE1-30EC-2339-05C8-4EF0C40A9D41}"/>
              </a:ext>
            </a:extLst>
          </p:cNvPr>
          <p:cNvGraphicFramePr/>
          <p:nvPr>
            <p:extLst>
              <p:ext uri="{D42A27DB-BD31-4B8C-83A1-F6EECF244321}">
                <p14:modId xmlns:p14="http://schemas.microsoft.com/office/powerpoint/2010/main" val="3476874492"/>
              </p:ext>
            </p:extLst>
          </p:nvPr>
        </p:nvGraphicFramePr>
        <p:xfrm>
          <a:off x="649705" y="1696454"/>
          <a:ext cx="11310752" cy="452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descr="Une image contenant texte, Police, logo, capture d’écran&#10;&#10;Le contenu généré par l’IA peut être incorrect.">
            <a:extLst>
              <a:ext uri="{FF2B5EF4-FFF2-40B4-BE49-F238E27FC236}">
                <a16:creationId xmlns:a16="http://schemas.microsoft.com/office/drawing/2014/main" id="{A0E9457F-6823-6A85-81E9-F147A3E119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1706389587"/>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953AAF3-F719-F08C-5363-3944742C5796}"/>
              </a:ext>
            </a:extLst>
          </p:cNvPr>
          <p:cNvSpPr>
            <a:spLocks noGrp="1"/>
          </p:cNvSpPr>
          <p:nvPr>
            <p:ph type="title"/>
          </p:nvPr>
        </p:nvSpPr>
        <p:spPr>
          <a:xfrm>
            <a:off x="231543" y="85365"/>
            <a:ext cx="7886700" cy="1325563"/>
          </a:xfrm>
        </p:spPr>
        <p:txBody>
          <a:bodyPr anchor="ctr">
            <a:normAutofit/>
          </a:bodyPr>
          <a:lstStyle/>
          <a:p>
            <a:r>
              <a:rPr lang="fr-FR" b="1" dirty="0"/>
              <a:t>Les obligations des États</a:t>
            </a:r>
            <a:endParaRPr lang="fr-CH" b="1" dirty="0"/>
          </a:p>
        </p:txBody>
      </p:sp>
      <p:sp>
        <p:nvSpPr>
          <p:cNvPr id="2" name="Espace réservé du contenu 1">
            <a:extLst>
              <a:ext uri="{FF2B5EF4-FFF2-40B4-BE49-F238E27FC236}">
                <a16:creationId xmlns:a16="http://schemas.microsoft.com/office/drawing/2014/main" id="{141D56BE-F4A4-7AC0-671F-BADEC70CD48A}"/>
              </a:ext>
            </a:extLst>
          </p:cNvPr>
          <p:cNvSpPr>
            <a:spLocks noGrp="1"/>
          </p:cNvSpPr>
          <p:nvPr>
            <p:ph idx="1"/>
          </p:nvPr>
        </p:nvSpPr>
        <p:spPr>
          <a:xfrm>
            <a:off x="231543" y="1443489"/>
            <a:ext cx="11728914" cy="4912864"/>
          </a:xfrm>
        </p:spPr>
        <p:txBody>
          <a:bodyPr>
            <a:normAutofit fontScale="92500"/>
          </a:bodyPr>
          <a:lstStyle/>
          <a:p>
            <a:pPr>
              <a:lnSpc>
                <a:spcPct val="160000"/>
              </a:lnSpc>
              <a:buClr>
                <a:srgbClr val="FF0000"/>
              </a:buClr>
              <a:buFont typeface="Wingdings" panose="05000000000000000000" pitchFamily="2" charset="2"/>
              <a:buChar char="ü"/>
            </a:pPr>
            <a:r>
              <a:rPr lang="fr-FR" sz="2400" b="1" dirty="0"/>
              <a:t>Respecter, protéger et mettre en œuvre</a:t>
            </a:r>
            <a:r>
              <a:rPr lang="fr-FR" sz="2400" dirty="0"/>
              <a:t> le droit aux semences</a:t>
            </a:r>
          </a:p>
          <a:p>
            <a:pPr>
              <a:lnSpc>
                <a:spcPct val="160000"/>
              </a:lnSpc>
              <a:buClr>
                <a:srgbClr val="FF0000"/>
              </a:buClr>
              <a:buFont typeface="Wingdings" panose="05000000000000000000" pitchFamily="2" charset="2"/>
              <a:buChar char="ü"/>
            </a:pPr>
            <a:r>
              <a:rPr lang="fr-FR" sz="2400" b="1" dirty="0"/>
              <a:t>Garantir l’accès</a:t>
            </a:r>
            <a:r>
              <a:rPr lang="fr-FR" sz="2400" dirty="0"/>
              <a:t> à des semences de qualité, en quantité suffisante et à prix abordable</a:t>
            </a:r>
          </a:p>
          <a:p>
            <a:pPr>
              <a:lnSpc>
                <a:spcPct val="160000"/>
              </a:lnSpc>
              <a:buClr>
                <a:srgbClr val="FF0000"/>
              </a:buClr>
              <a:buFont typeface="Wingdings" panose="05000000000000000000" pitchFamily="2" charset="2"/>
              <a:buChar char="ü"/>
            </a:pPr>
            <a:r>
              <a:rPr lang="fr-FR" sz="2400" b="1" dirty="0"/>
              <a:t>Reconnaître le droit</a:t>
            </a:r>
            <a:r>
              <a:rPr lang="fr-FR" sz="2400" dirty="0"/>
              <a:t> d’utiliser des semences locales et de choisir les cultures</a:t>
            </a:r>
          </a:p>
          <a:p>
            <a:pPr>
              <a:lnSpc>
                <a:spcPct val="160000"/>
              </a:lnSpc>
              <a:buClr>
                <a:srgbClr val="FF0000"/>
              </a:buClr>
              <a:buFont typeface="Wingdings" panose="05000000000000000000" pitchFamily="2" charset="2"/>
              <a:buChar char="ü"/>
            </a:pPr>
            <a:r>
              <a:rPr lang="fr-FR" sz="2400" b="1" dirty="0"/>
              <a:t>Soutenir les systèmes de semences paysannes</a:t>
            </a:r>
            <a:r>
              <a:rPr lang="fr-FR" sz="2400" dirty="0"/>
              <a:t> et l’</a:t>
            </a:r>
            <a:r>
              <a:rPr lang="fr-FR" sz="2400" b="1" dirty="0" err="1"/>
              <a:t>agrobiodiversité</a:t>
            </a:r>
            <a:endParaRPr lang="fr-FR" sz="2400" dirty="0"/>
          </a:p>
          <a:p>
            <a:pPr>
              <a:lnSpc>
                <a:spcPct val="160000"/>
              </a:lnSpc>
              <a:buClr>
                <a:srgbClr val="FF0000"/>
              </a:buClr>
              <a:buFont typeface="Wingdings" panose="05000000000000000000" pitchFamily="2" charset="2"/>
              <a:buChar char="ü"/>
            </a:pPr>
            <a:r>
              <a:rPr lang="fr-FR" sz="2400" b="1" dirty="0"/>
              <a:t>Associer les </a:t>
            </a:r>
            <a:r>
              <a:rPr lang="fr-FR" sz="2400" b="1" dirty="0" err="1"/>
              <a:t>paysan∙ne∙s</a:t>
            </a:r>
            <a:r>
              <a:rPr lang="fr-FR" sz="2400" b="1" dirty="0"/>
              <a:t> à la recherche agricole</a:t>
            </a:r>
            <a:r>
              <a:rPr lang="fr-FR" sz="2400" dirty="0"/>
              <a:t>, en tenant compte de leurs besoins</a:t>
            </a:r>
          </a:p>
          <a:p>
            <a:pPr>
              <a:lnSpc>
                <a:spcPct val="160000"/>
              </a:lnSpc>
              <a:buClr>
                <a:srgbClr val="FF0000"/>
              </a:buClr>
              <a:buFont typeface="Wingdings" panose="05000000000000000000" pitchFamily="2" charset="2"/>
              <a:buChar char="ü"/>
            </a:pPr>
            <a:r>
              <a:rPr lang="fr-FR" sz="2400" b="1" dirty="0"/>
              <a:t>Adapter les lois et politiques</a:t>
            </a:r>
            <a:r>
              <a:rPr lang="fr-FR" sz="2400" dirty="0"/>
              <a:t> (propriété intellectuelle, certification, commercialisation) aux </a:t>
            </a:r>
            <a:r>
              <a:rPr lang="fr-FR" sz="2400" b="1" dirty="0"/>
              <a:t>réalités paysannes</a:t>
            </a:r>
            <a:endParaRPr lang="fr-FR" sz="2400" dirty="0"/>
          </a:p>
        </p:txBody>
      </p:sp>
      <p:pic>
        <p:nvPicPr>
          <p:cNvPr id="4" name="Image 3" descr="Une image contenant texte, Police, logo, capture d’écran&#10;&#10;Le contenu généré par l’IA peut être incorrect.">
            <a:extLst>
              <a:ext uri="{FF2B5EF4-FFF2-40B4-BE49-F238E27FC236}">
                <a16:creationId xmlns:a16="http://schemas.microsoft.com/office/drawing/2014/main" id="{5116418E-13D8-1F2B-BC3F-6EC9A303D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4183134566"/>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Visage humain, habits, personne, ordinateur portable&#10;&#10;Le contenu généré par l’IA peut être incorrect.">
            <a:extLst>
              <a:ext uri="{FF2B5EF4-FFF2-40B4-BE49-F238E27FC236}">
                <a16:creationId xmlns:a16="http://schemas.microsoft.com/office/drawing/2014/main" id="{E9278677-63B3-0834-A2FB-1BD3DE6A9876}"/>
              </a:ext>
            </a:extLst>
          </p:cNvPr>
          <p:cNvPicPr>
            <a:picLocks noChangeAspect="1"/>
          </p:cNvPicPr>
          <p:nvPr/>
        </p:nvPicPr>
        <p:blipFill>
          <a:blip r:embed="rId3"/>
          <a:srcRect l="5884" r="-1" b="-1"/>
          <a:stretch>
            <a:fillRect/>
          </a:stretch>
        </p:blipFill>
        <p:spPr>
          <a:xfrm>
            <a:off x="6954094" y="1714500"/>
            <a:ext cx="4834828" cy="3429000"/>
          </a:xfrm>
          <a:prstGeom prst="rect">
            <a:avLst/>
          </a:prstGeom>
        </p:spPr>
      </p:pic>
      <p:sp>
        <p:nvSpPr>
          <p:cNvPr id="4" name="Titre 3">
            <a:extLst>
              <a:ext uri="{FF2B5EF4-FFF2-40B4-BE49-F238E27FC236}">
                <a16:creationId xmlns:a16="http://schemas.microsoft.com/office/drawing/2014/main" id="{C832C504-E4D4-55B6-E4E4-9DAD503CBC50}"/>
              </a:ext>
            </a:extLst>
          </p:cNvPr>
          <p:cNvSpPr>
            <a:spLocks noGrp="1"/>
          </p:cNvSpPr>
          <p:nvPr>
            <p:ph type="title"/>
          </p:nvPr>
        </p:nvSpPr>
        <p:spPr>
          <a:xfrm>
            <a:off x="553292" y="184651"/>
            <a:ext cx="5955790" cy="975995"/>
          </a:xfrm>
        </p:spPr>
        <p:txBody>
          <a:bodyPr vert="horz" lIns="91440" tIns="45720" rIns="91440" bIns="45720" rtlCol="0" anchor="ctr" anchorCtr="0">
            <a:noAutofit/>
          </a:bodyPr>
          <a:lstStyle/>
          <a:p>
            <a:r>
              <a:rPr lang="en-US" b="1" dirty="0" err="1"/>
              <a:t>Hôte</a:t>
            </a:r>
            <a:r>
              <a:rPr lang="en-US" b="1" dirty="0"/>
              <a:t> de </a:t>
            </a:r>
            <a:r>
              <a:rPr lang="en-US" b="1" dirty="0" err="1"/>
              <a:t>campagne</a:t>
            </a:r>
            <a:endParaRPr lang="en-US" b="1" dirty="0"/>
          </a:p>
        </p:txBody>
      </p:sp>
      <p:sp>
        <p:nvSpPr>
          <p:cNvPr id="2" name="Espace réservé du contenu 1">
            <a:extLst>
              <a:ext uri="{FF2B5EF4-FFF2-40B4-BE49-F238E27FC236}">
                <a16:creationId xmlns:a16="http://schemas.microsoft.com/office/drawing/2014/main" id="{396CF631-9CA2-6678-CCD2-DC2D02220AB5}"/>
              </a:ext>
            </a:extLst>
          </p:cNvPr>
          <p:cNvSpPr>
            <a:spLocks noGrp="1"/>
          </p:cNvSpPr>
          <p:nvPr>
            <p:ph idx="1"/>
          </p:nvPr>
        </p:nvSpPr>
        <p:spPr>
          <a:xfrm>
            <a:off x="553292" y="1539240"/>
            <a:ext cx="6192741" cy="4825465"/>
          </a:xfrm>
        </p:spPr>
        <p:txBody>
          <a:bodyPr vert="horz" lIns="91440" tIns="45720" rIns="91440" bIns="45720" numCol="1" rtlCol="0" anchorCtr="0" compatLnSpc="1">
            <a:prstTxWarp prst="textNoShape">
              <a:avLst/>
            </a:prstTxWarp>
            <a:noAutofit/>
          </a:bodyPr>
          <a:lstStyle/>
          <a:p>
            <a:pPr marL="0" indent="0">
              <a:buNone/>
            </a:pPr>
            <a:r>
              <a:rPr lang="en-US" sz="2400" b="1" dirty="0"/>
              <a:t>Yvan </a:t>
            </a:r>
            <a:r>
              <a:rPr lang="en-US" sz="2400" b="1" dirty="0" err="1"/>
              <a:t>Lionnel</a:t>
            </a:r>
            <a:r>
              <a:rPr lang="en-US" sz="2400" b="1" dirty="0"/>
              <a:t> YOUMSSI EYA</a:t>
            </a:r>
          </a:p>
          <a:p>
            <a:pPr marL="0" indent="0">
              <a:buNone/>
            </a:pPr>
            <a:endParaRPr lang="en-US" sz="2400" b="1" dirty="0"/>
          </a:p>
          <a:p>
            <a:pPr indent="-228600">
              <a:lnSpc>
                <a:spcPct val="100000"/>
              </a:lnSpc>
            </a:pPr>
            <a:r>
              <a:rPr lang="en-US" sz="2400" dirty="0" err="1"/>
              <a:t>Doctorant</a:t>
            </a:r>
            <a:r>
              <a:rPr lang="en-US" sz="2400" dirty="0"/>
              <a:t> </a:t>
            </a:r>
            <a:r>
              <a:rPr lang="en-US" sz="2400" dirty="0" err="1"/>
              <a:t>en</a:t>
            </a:r>
            <a:r>
              <a:rPr lang="en-US" sz="2400" dirty="0"/>
              <a:t> droit international à </a:t>
            </a:r>
            <a:r>
              <a:rPr lang="en-US" sz="2400" dirty="0" err="1"/>
              <a:t>l’institut</a:t>
            </a:r>
            <a:r>
              <a:rPr lang="en-US" sz="2400" dirty="0"/>
              <a:t> des relations </a:t>
            </a:r>
            <a:r>
              <a:rPr lang="en-US" sz="2400" dirty="0" err="1"/>
              <a:t>internationales</a:t>
            </a:r>
            <a:r>
              <a:rPr lang="en-US" sz="2400" dirty="0"/>
              <a:t> du Cameroun</a:t>
            </a:r>
          </a:p>
          <a:p>
            <a:pPr indent="-228600">
              <a:lnSpc>
                <a:spcPct val="100000"/>
              </a:lnSpc>
            </a:pPr>
            <a:r>
              <a:rPr lang="en-US" sz="2400" dirty="0" err="1"/>
              <a:t>Juriste</a:t>
            </a:r>
            <a:r>
              <a:rPr lang="en-US" sz="2400" dirty="0"/>
              <a:t> chargé de plaidoyer au Réseau des </a:t>
            </a:r>
            <a:r>
              <a:rPr lang="en-US" sz="2400" dirty="0" err="1"/>
              <a:t>Acteurs</a:t>
            </a:r>
            <a:r>
              <a:rPr lang="en-US" sz="2400" dirty="0"/>
              <a:t> du Développement Durable (RADD)</a:t>
            </a:r>
          </a:p>
          <a:p>
            <a:pPr indent="-228600">
              <a:lnSpc>
                <a:spcPct val="100000"/>
              </a:lnSpc>
            </a:pPr>
            <a:r>
              <a:rPr lang="en-US" sz="2400" dirty="0"/>
              <a:t>Présence </a:t>
            </a:r>
            <a:r>
              <a:rPr lang="en-US" sz="2400" dirty="0" err="1"/>
              <a:t>en</a:t>
            </a:r>
            <a:r>
              <a:rPr lang="en-US" sz="2400" dirty="0"/>
              <a:t> Suisse </a:t>
            </a:r>
            <a:r>
              <a:rPr lang="en-US" sz="2400" dirty="0" err="1"/>
              <a:t>romande</a:t>
            </a:r>
            <a:r>
              <a:rPr lang="en-US" sz="2400" dirty="0"/>
              <a:t> :</a:t>
            </a:r>
          </a:p>
          <a:p>
            <a:pPr marL="225425" lvl="1" indent="0">
              <a:lnSpc>
                <a:spcPct val="100000"/>
              </a:lnSpc>
              <a:buNone/>
            </a:pPr>
            <a:r>
              <a:rPr lang="en-US" b="1" dirty="0"/>
              <a:t>du 28 </a:t>
            </a:r>
            <a:r>
              <a:rPr lang="en-US" b="1" dirty="0" err="1"/>
              <a:t>février</a:t>
            </a:r>
            <a:r>
              <a:rPr lang="en-US" b="1" dirty="0"/>
              <a:t> au 15 mars 2026</a:t>
            </a:r>
          </a:p>
          <a:p>
            <a:pPr indent="-228600"/>
            <a:endParaRPr lang="en-US" sz="2400" dirty="0"/>
          </a:p>
          <a:p>
            <a:pPr marL="0" indent="0">
              <a:buNone/>
            </a:pPr>
            <a:endParaRPr lang="en-US" sz="2400" dirty="0"/>
          </a:p>
        </p:txBody>
      </p:sp>
      <p:pic>
        <p:nvPicPr>
          <p:cNvPr id="3" name="Image 2" descr="Une image contenant texte, Police, logo, capture d’écran&#10;&#10;Le contenu généré par l’IA peut être incorrect.">
            <a:extLst>
              <a:ext uri="{FF2B5EF4-FFF2-40B4-BE49-F238E27FC236}">
                <a16:creationId xmlns:a16="http://schemas.microsoft.com/office/drawing/2014/main" id="{C0E0CD27-397C-D546-5F91-6B6E42A92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1845" y="8402"/>
            <a:ext cx="2432515" cy="1152244"/>
          </a:xfrm>
          <a:prstGeom prst="rect">
            <a:avLst/>
          </a:prstGeom>
        </p:spPr>
      </p:pic>
    </p:spTree>
    <p:extLst>
      <p:ext uri="{BB962C8B-B14F-4D97-AF65-F5344CB8AC3E}">
        <p14:creationId xmlns:p14="http://schemas.microsoft.com/office/powerpoint/2010/main" val="2084894964"/>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04D1CD-E333-3D76-6388-CB3488F99EBF}"/>
              </a:ext>
            </a:extLst>
          </p:cNvPr>
          <p:cNvSpPr>
            <a:spLocks noGrp="1"/>
          </p:cNvSpPr>
          <p:nvPr>
            <p:ph idx="1"/>
          </p:nvPr>
        </p:nvSpPr>
        <p:spPr>
          <a:xfrm>
            <a:off x="241892" y="1539551"/>
            <a:ext cx="11305808" cy="5044053"/>
          </a:xfrm>
        </p:spPr>
        <p:txBody>
          <a:bodyPr>
            <a:normAutofit fontScale="40000" lnSpcReduction="20000"/>
          </a:bodyPr>
          <a:lstStyle/>
          <a:p>
            <a:pPr marL="4763" indent="0">
              <a:buNone/>
            </a:pPr>
            <a:r>
              <a:rPr lang="fr-CH" sz="6000" b="1" dirty="0"/>
              <a:t>Contexte </a:t>
            </a:r>
            <a:endParaRPr lang="fr-CH" sz="6000" dirty="0"/>
          </a:p>
          <a:p>
            <a:r>
              <a:rPr lang="fr-CH" sz="5000" dirty="0"/>
              <a:t>70 % de la production agricole repose sur des </a:t>
            </a:r>
            <a:r>
              <a:rPr lang="fr-CH" sz="5000" b="1" dirty="0"/>
              <a:t>semences paysannes non reconnues</a:t>
            </a:r>
            <a:r>
              <a:rPr lang="fr-CH" sz="5000" dirty="0"/>
              <a:t> légalement.</a:t>
            </a:r>
          </a:p>
          <a:p>
            <a:r>
              <a:rPr lang="fr-CH" sz="5000" dirty="0"/>
              <a:t>Cette marginalisation entraîne : perte de biodiversité et de savoirs traditionnels, fragilisation de la </a:t>
            </a:r>
          </a:p>
          <a:p>
            <a:pPr marL="230188" lvl="1" indent="0">
              <a:lnSpc>
                <a:spcPct val="120000"/>
              </a:lnSpc>
              <a:buNone/>
            </a:pPr>
            <a:r>
              <a:rPr lang="fr-CH" sz="5000" dirty="0"/>
              <a:t>souveraineté alimentaire.</a:t>
            </a:r>
          </a:p>
          <a:p>
            <a:endParaRPr lang="fr-CH" sz="5000" dirty="0"/>
          </a:p>
          <a:p>
            <a:pPr marL="4763" indent="0">
              <a:buNone/>
            </a:pPr>
            <a:r>
              <a:rPr lang="fr-CH" sz="6000" b="1" dirty="0"/>
              <a:t>Conséquences pour les communautés </a:t>
            </a:r>
            <a:endParaRPr lang="fr-CH" sz="6000" dirty="0"/>
          </a:p>
          <a:p>
            <a:r>
              <a:rPr lang="fr-CH" sz="5000" dirty="0"/>
              <a:t>Accès limité aux semences locales de qualité</a:t>
            </a:r>
          </a:p>
          <a:p>
            <a:r>
              <a:rPr lang="fr-CH" sz="5000" dirty="0"/>
              <a:t>Perte de biodiversité et de savoirs traditionnels</a:t>
            </a:r>
          </a:p>
          <a:p>
            <a:r>
              <a:rPr lang="fr-CH" sz="5000" dirty="0"/>
              <a:t>Marginalisation des femmes, gardiennes des semences</a:t>
            </a:r>
          </a:p>
          <a:p>
            <a:endParaRPr lang="fr-CH" sz="5000" dirty="0"/>
          </a:p>
          <a:p>
            <a:pPr marL="4763" indent="0">
              <a:buNone/>
            </a:pPr>
            <a:r>
              <a:rPr lang="fr-CH" sz="6000" b="1" dirty="0"/>
              <a:t>Objectifs du programme </a:t>
            </a:r>
            <a:endParaRPr lang="fr-CH" sz="6000" dirty="0"/>
          </a:p>
          <a:p>
            <a:r>
              <a:rPr lang="fr-CH" sz="5000" dirty="0"/>
              <a:t>Accompagnement technique des paysan·ne·s, surtout les femmes</a:t>
            </a:r>
          </a:p>
          <a:p>
            <a:r>
              <a:rPr lang="fr-CH" sz="5000" dirty="0"/>
              <a:t>Création de lieux de conservation et d’échange de semences</a:t>
            </a:r>
          </a:p>
          <a:p>
            <a:r>
              <a:rPr lang="fr-CH" sz="5000" dirty="0"/>
              <a:t>Plaidoyer pour la reconnaissance officielle des systèmes semenciers</a:t>
            </a:r>
          </a:p>
          <a:p>
            <a:endParaRPr lang="fr-CH" dirty="0"/>
          </a:p>
        </p:txBody>
      </p:sp>
      <p:sp>
        <p:nvSpPr>
          <p:cNvPr id="4" name="Titre 3">
            <a:extLst>
              <a:ext uri="{FF2B5EF4-FFF2-40B4-BE49-F238E27FC236}">
                <a16:creationId xmlns:a16="http://schemas.microsoft.com/office/drawing/2014/main" id="{17C326F2-5A30-CFF4-AFF5-FBC26C5E5127}"/>
              </a:ext>
            </a:extLst>
          </p:cNvPr>
          <p:cNvSpPr>
            <a:spLocks noGrp="1"/>
          </p:cNvSpPr>
          <p:nvPr>
            <p:ph type="title"/>
          </p:nvPr>
        </p:nvSpPr>
        <p:spPr>
          <a:xfrm>
            <a:off x="241892" y="209407"/>
            <a:ext cx="10201520" cy="1140692"/>
          </a:xfrm>
        </p:spPr>
        <p:txBody>
          <a:bodyPr>
            <a:noAutofit/>
          </a:bodyPr>
          <a:lstStyle/>
          <a:p>
            <a:r>
              <a:rPr lang="fr-CH" b="1" dirty="0"/>
              <a:t>Promotion des systèmes</a:t>
            </a:r>
            <a:br>
              <a:rPr lang="fr-CH" b="1" dirty="0"/>
            </a:br>
            <a:r>
              <a:rPr lang="fr-CH" b="1" dirty="0"/>
              <a:t>semenciers paysans – Cameroun</a:t>
            </a:r>
          </a:p>
        </p:txBody>
      </p:sp>
      <p:pic>
        <p:nvPicPr>
          <p:cNvPr id="6" name="Image 5" descr="Une image contenant texte, Police, logo, capture d’écran&#10;&#10;Le contenu généré par l’IA peut être incorrect.">
            <a:extLst>
              <a:ext uri="{FF2B5EF4-FFF2-40B4-BE49-F238E27FC236}">
                <a16:creationId xmlns:a16="http://schemas.microsoft.com/office/drawing/2014/main" id="{004279F3-B234-2579-D806-94DF94BB6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845" y="8402"/>
            <a:ext cx="2432515" cy="1152244"/>
          </a:xfrm>
          <a:prstGeom prst="rect">
            <a:avLst/>
          </a:prstGeom>
        </p:spPr>
      </p:pic>
      <p:pic>
        <p:nvPicPr>
          <p:cNvPr id="7" name="Image 6" descr="Une image contenant habits, personne, plein air, arbre&#10;&#10;Le contenu généré par l’IA peut être incorrect.">
            <a:extLst>
              <a:ext uri="{FF2B5EF4-FFF2-40B4-BE49-F238E27FC236}">
                <a16:creationId xmlns:a16="http://schemas.microsoft.com/office/drawing/2014/main" id="{C301E540-C498-CCD8-2975-187D7E2AEDF2}"/>
              </a:ext>
            </a:extLst>
          </p:cNvPr>
          <p:cNvPicPr>
            <a:picLocks noChangeAspect="1"/>
          </p:cNvPicPr>
          <p:nvPr/>
        </p:nvPicPr>
        <p:blipFill>
          <a:blip r:embed="rId3">
            <a:extLst>
              <a:ext uri="{28A0092B-C50C-407E-A947-70E740481C1C}">
                <a14:useLocalDpi xmlns:a14="http://schemas.microsoft.com/office/drawing/2010/main" val="0"/>
              </a:ext>
            </a:extLst>
          </a:blip>
          <a:srcRect l="27197" r="31721" b="2"/>
          <a:stretch>
            <a:fillRect/>
          </a:stretch>
        </p:blipFill>
        <p:spPr>
          <a:xfrm>
            <a:off x="8771019" y="2935704"/>
            <a:ext cx="3050209" cy="3415289"/>
          </a:xfrm>
          <a:prstGeom prst="rect">
            <a:avLst/>
          </a:prstGeom>
          <a:noFill/>
        </p:spPr>
      </p:pic>
    </p:spTree>
    <p:extLst>
      <p:ext uri="{BB962C8B-B14F-4D97-AF65-F5344CB8AC3E}">
        <p14:creationId xmlns:p14="http://schemas.microsoft.com/office/powerpoint/2010/main" val="351260547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04FF344-FCED-E5CE-0EBC-CA16A28C3A32}"/>
              </a:ext>
            </a:extLst>
          </p:cNvPr>
          <p:cNvSpPr>
            <a:spLocks noGrp="1"/>
          </p:cNvSpPr>
          <p:nvPr>
            <p:ph type="title"/>
          </p:nvPr>
        </p:nvSpPr>
        <p:spPr>
          <a:xfrm>
            <a:off x="374864" y="232439"/>
            <a:ext cx="9768383" cy="1140692"/>
          </a:xfrm>
        </p:spPr>
        <p:txBody>
          <a:bodyPr>
            <a:noAutofit/>
          </a:bodyPr>
          <a:lstStyle/>
          <a:p>
            <a:r>
              <a:rPr lang="fr-CH" b="1" dirty="0"/>
              <a:t>Cette année, nous recyclons</a:t>
            </a:r>
            <a:br>
              <a:rPr lang="fr-CH" b="1" dirty="0"/>
            </a:br>
            <a:r>
              <a:rPr lang="fr-CH" b="1" dirty="0"/>
              <a:t>nos animations passées</a:t>
            </a:r>
          </a:p>
        </p:txBody>
      </p:sp>
      <p:pic>
        <p:nvPicPr>
          <p:cNvPr id="6" name="Image 5" descr="Une image contenant texte, Police, logo, capture d’écran&#10;&#10;Le contenu généré par l’IA peut être incorrect.">
            <a:extLst>
              <a:ext uri="{FF2B5EF4-FFF2-40B4-BE49-F238E27FC236}">
                <a16:creationId xmlns:a16="http://schemas.microsoft.com/office/drawing/2014/main" id="{2AE7FE0D-37A5-F05E-B0DD-AF8861D15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689" y="75237"/>
            <a:ext cx="2432515" cy="1152244"/>
          </a:xfrm>
          <a:prstGeom prst="rect">
            <a:avLst/>
          </a:prstGeom>
        </p:spPr>
      </p:pic>
      <p:sp>
        <p:nvSpPr>
          <p:cNvPr id="7" name="Ellipse 6">
            <a:extLst>
              <a:ext uri="{FF2B5EF4-FFF2-40B4-BE49-F238E27FC236}">
                <a16:creationId xmlns:a16="http://schemas.microsoft.com/office/drawing/2014/main" id="{FB078D1E-038C-5582-2FD8-0250BDB06E68}"/>
              </a:ext>
            </a:extLst>
          </p:cNvPr>
          <p:cNvSpPr/>
          <p:nvPr/>
        </p:nvSpPr>
        <p:spPr>
          <a:xfrm>
            <a:off x="205796" y="4842968"/>
            <a:ext cx="1395664" cy="13355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t>Atelier cinéma</a:t>
            </a:r>
            <a:endParaRPr lang="fr-CH" dirty="0"/>
          </a:p>
        </p:txBody>
      </p:sp>
      <p:sp>
        <p:nvSpPr>
          <p:cNvPr id="8" name="Ellipse 7">
            <a:extLst>
              <a:ext uri="{FF2B5EF4-FFF2-40B4-BE49-F238E27FC236}">
                <a16:creationId xmlns:a16="http://schemas.microsoft.com/office/drawing/2014/main" id="{1475A062-3EFB-512D-DC9A-800A362FCAA2}"/>
              </a:ext>
            </a:extLst>
          </p:cNvPr>
          <p:cNvSpPr/>
          <p:nvPr/>
        </p:nvSpPr>
        <p:spPr>
          <a:xfrm>
            <a:off x="903628" y="3297911"/>
            <a:ext cx="1395664" cy="13355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t>La faim bouffe l’avenir</a:t>
            </a:r>
            <a:endParaRPr lang="fr-CH" dirty="0"/>
          </a:p>
        </p:txBody>
      </p:sp>
      <p:sp>
        <p:nvSpPr>
          <p:cNvPr id="9" name="Ellipse 8">
            <a:extLst>
              <a:ext uri="{FF2B5EF4-FFF2-40B4-BE49-F238E27FC236}">
                <a16:creationId xmlns:a16="http://schemas.microsoft.com/office/drawing/2014/main" id="{2B4C1BDE-E9CF-A944-57B6-A10A5C92F5A4}"/>
              </a:ext>
            </a:extLst>
          </p:cNvPr>
          <p:cNvSpPr/>
          <p:nvPr/>
        </p:nvSpPr>
        <p:spPr>
          <a:xfrm>
            <a:off x="2004511" y="4556975"/>
            <a:ext cx="1519989" cy="13355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t>Escape the </a:t>
            </a:r>
            <a:r>
              <a:rPr lang="fr-CH" b="1" dirty="0" err="1"/>
              <a:t>Climate</a:t>
            </a:r>
            <a:r>
              <a:rPr lang="fr-CH" b="1" dirty="0"/>
              <a:t> Crisis</a:t>
            </a:r>
            <a:endParaRPr lang="fr-CH" dirty="0"/>
          </a:p>
        </p:txBody>
      </p:sp>
      <p:sp>
        <p:nvSpPr>
          <p:cNvPr id="10" name="Ellipse 9">
            <a:extLst>
              <a:ext uri="{FF2B5EF4-FFF2-40B4-BE49-F238E27FC236}">
                <a16:creationId xmlns:a16="http://schemas.microsoft.com/office/drawing/2014/main" id="{67D20B08-FFEF-B4E2-F4FB-4DD7A337EAB1}"/>
              </a:ext>
            </a:extLst>
          </p:cNvPr>
          <p:cNvSpPr/>
          <p:nvPr/>
        </p:nvSpPr>
        <p:spPr>
          <a:xfrm>
            <a:off x="1700098" y="1830305"/>
            <a:ext cx="1708482" cy="14337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t>High Five pour un monde sans faim</a:t>
            </a:r>
            <a:endParaRPr lang="fr-CH" dirty="0"/>
          </a:p>
        </p:txBody>
      </p:sp>
      <p:sp>
        <p:nvSpPr>
          <p:cNvPr id="11" name="Ellipse 10">
            <a:extLst>
              <a:ext uri="{FF2B5EF4-FFF2-40B4-BE49-F238E27FC236}">
                <a16:creationId xmlns:a16="http://schemas.microsoft.com/office/drawing/2014/main" id="{3B520BAF-D709-AEDD-C00D-8AEE3FB8971D}"/>
              </a:ext>
            </a:extLst>
          </p:cNvPr>
          <p:cNvSpPr/>
          <p:nvPr/>
        </p:nvSpPr>
        <p:spPr>
          <a:xfrm>
            <a:off x="3132850" y="3089369"/>
            <a:ext cx="1957137" cy="14337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t>Fabrication de bombes à graines</a:t>
            </a:r>
            <a:endParaRPr lang="fr-CH" dirty="0"/>
          </a:p>
        </p:txBody>
      </p:sp>
      <p:sp>
        <p:nvSpPr>
          <p:cNvPr id="12" name="Ellipse 11">
            <a:extLst>
              <a:ext uri="{FF2B5EF4-FFF2-40B4-BE49-F238E27FC236}">
                <a16:creationId xmlns:a16="http://schemas.microsoft.com/office/drawing/2014/main" id="{F29141BC-E9AE-B94D-D732-A5D6F633A8FD}"/>
              </a:ext>
            </a:extLst>
          </p:cNvPr>
          <p:cNvSpPr/>
          <p:nvPr/>
        </p:nvSpPr>
        <p:spPr>
          <a:xfrm>
            <a:off x="4507080" y="4450113"/>
            <a:ext cx="1503952" cy="122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t>Souper climat</a:t>
            </a:r>
            <a:endParaRPr lang="fr-CH" dirty="0"/>
          </a:p>
        </p:txBody>
      </p:sp>
      <p:cxnSp>
        <p:nvCxnSpPr>
          <p:cNvPr id="15" name="Connecteur : en angle 14">
            <a:extLst>
              <a:ext uri="{FF2B5EF4-FFF2-40B4-BE49-F238E27FC236}">
                <a16:creationId xmlns:a16="http://schemas.microsoft.com/office/drawing/2014/main" id="{C1E4BEC8-324B-050B-F38F-F6AFBAA71693}"/>
              </a:ext>
            </a:extLst>
          </p:cNvPr>
          <p:cNvCxnSpPr>
            <a:cxnSpLocks/>
          </p:cNvCxnSpPr>
          <p:nvPr/>
        </p:nvCxnSpPr>
        <p:spPr>
          <a:xfrm flipV="1">
            <a:off x="4507080" y="2131109"/>
            <a:ext cx="2158415" cy="429612"/>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4641C61A-6017-3C17-FCE8-55E7A9DEED70}"/>
              </a:ext>
            </a:extLst>
          </p:cNvPr>
          <p:cNvSpPr txBox="1"/>
          <p:nvPr/>
        </p:nvSpPr>
        <p:spPr>
          <a:xfrm>
            <a:off x="6993612" y="1747481"/>
            <a:ext cx="4737177" cy="3363037"/>
          </a:xfrm>
          <a:prstGeom prst="rect">
            <a:avLst/>
          </a:prstGeom>
          <a:noFill/>
        </p:spPr>
        <p:txBody>
          <a:bodyPr wrap="square" rtlCol="0">
            <a:spAutoFit/>
          </a:bodyPr>
          <a:lstStyle/>
          <a:p>
            <a:pPr>
              <a:lnSpc>
                <a:spcPct val="150000"/>
              </a:lnSpc>
            </a:pPr>
            <a:r>
              <a:rPr lang="fr-CH" sz="2400" dirty="0"/>
              <a:t>Sensibiliser, impliquer et faire réfléchir les jeunes sur l’alimentation, l’écologie et la justice sociale à travers des activités ludiques, participatives et concrètes.</a:t>
            </a:r>
          </a:p>
        </p:txBody>
      </p:sp>
    </p:spTree>
    <p:extLst>
      <p:ext uri="{BB962C8B-B14F-4D97-AF65-F5344CB8AC3E}">
        <p14:creationId xmlns:p14="http://schemas.microsoft.com/office/powerpoint/2010/main" val="2664321784"/>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3B7850E-D20D-4C0A-5D00-0122E6F30DA6}"/>
              </a:ext>
            </a:extLst>
          </p:cNvPr>
          <p:cNvSpPr>
            <a:spLocks noGrp="1"/>
          </p:cNvSpPr>
          <p:nvPr>
            <p:ph idx="1"/>
          </p:nvPr>
        </p:nvSpPr>
        <p:spPr>
          <a:xfrm>
            <a:off x="733926" y="2141622"/>
            <a:ext cx="10972800" cy="3922294"/>
          </a:xfrm>
        </p:spPr>
        <p:txBody>
          <a:bodyPr>
            <a:normAutofit/>
          </a:bodyPr>
          <a:lstStyle/>
          <a:p>
            <a:pPr marL="4763" indent="0" algn="ctr">
              <a:buNone/>
            </a:pPr>
            <a:endParaRPr lang="fr-CH" sz="1800" b="1" dirty="0">
              <a:solidFill>
                <a:srgbClr val="FAFCF6"/>
              </a:solidFill>
            </a:endParaRPr>
          </a:p>
          <a:p>
            <a:pPr algn="ctr">
              <a:lnSpc>
                <a:spcPct val="150000"/>
              </a:lnSpc>
            </a:pPr>
            <a:r>
              <a:rPr lang="fr-CH" b="1" dirty="0">
                <a:cs typeface="Times New Roman" panose="02020603050405020304" pitchFamily="18" charset="0"/>
              </a:rPr>
              <a:t>Mardi 3 mars – </a:t>
            </a:r>
            <a:r>
              <a:rPr lang="fr-CH" dirty="0">
                <a:cs typeface="Times New Roman" panose="02020603050405020304" pitchFamily="18" charset="0"/>
              </a:rPr>
              <a:t>Projection au cinéma Grain D’Sel (Bex - VD)</a:t>
            </a:r>
          </a:p>
          <a:p>
            <a:pPr algn="ctr">
              <a:lnSpc>
                <a:spcPct val="150000"/>
              </a:lnSpc>
            </a:pPr>
            <a:r>
              <a:rPr lang="fr-CH" b="1" dirty="0">
                <a:cs typeface="Times New Roman" panose="02020603050405020304" pitchFamily="18" charset="0"/>
              </a:rPr>
              <a:t>Mercredi 4 mars </a:t>
            </a:r>
            <a:r>
              <a:rPr lang="fr-CH" dirty="0">
                <a:cs typeface="Times New Roman" panose="02020603050405020304" pitchFamily="18" charset="0"/>
              </a:rPr>
              <a:t>– Table ronde à l’Impact Hub (GE)</a:t>
            </a:r>
          </a:p>
          <a:p>
            <a:pPr algn="ctr">
              <a:lnSpc>
                <a:spcPct val="150000"/>
              </a:lnSpc>
            </a:pPr>
            <a:r>
              <a:rPr lang="fr-CH" b="1" dirty="0">
                <a:cs typeface="Times New Roman" panose="02020603050405020304" pitchFamily="18" charset="0"/>
              </a:rPr>
              <a:t>Vendredi 6 mars</a:t>
            </a:r>
            <a:r>
              <a:rPr lang="fr-CH" i="1" dirty="0">
                <a:cs typeface="Times New Roman" panose="02020603050405020304" pitchFamily="18" charset="0"/>
              </a:rPr>
              <a:t> – </a:t>
            </a:r>
            <a:r>
              <a:rPr lang="fr-CH" dirty="0">
                <a:cs typeface="Times New Roman" panose="02020603050405020304" pitchFamily="18" charset="0"/>
              </a:rPr>
              <a:t>Conférence à la </a:t>
            </a:r>
            <a:r>
              <a:rPr lang="fr-CH" dirty="0" err="1">
                <a:cs typeface="Times New Roman" panose="02020603050405020304" pitchFamily="18" charset="0"/>
              </a:rPr>
              <a:t>Soliderie</a:t>
            </a:r>
            <a:r>
              <a:rPr lang="fr-CH" dirty="0">
                <a:cs typeface="Times New Roman" panose="02020603050405020304" pitchFamily="18" charset="0"/>
              </a:rPr>
              <a:t> (Nyon - VD)</a:t>
            </a:r>
          </a:p>
          <a:p>
            <a:endParaRPr lang="fr-CH" dirty="0"/>
          </a:p>
        </p:txBody>
      </p:sp>
      <p:sp>
        <p:nvSpPr>
          <p:cNvPr id="6" name="Titre 4">
            <a:extLst>
              <a:ext uri="{FF2B5EF4-FFF2-40B4-BE49-F238E27FC236}">
                <a16:creationId xmlns:a16="http://schemas.microsoft.com/office/drawing/2014/main" id="{8FD0B33A-84B5-2CF0-AB46-8086A3A3917F}"/>
              </a:ext>
            </a:extLst>
          </p:cNvPr>
          <p:cNvSpPr txBox="1">
            <a:spLocks noGrp="1"/>
          </p:cNvSpPr>
          <p:nvPr>
            <p:ph type="title"/>
          </p:nvPr>
        </p:nvSpPr>
        <p:spPr>
          <a:xfrm>
            <a:off x="205797" y="86068"/>
            <a:ext cx="7725224" cy="1141413"/>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i="1" kern="1200">
                <a:solidFill>
                  <a:srgbClr val="E20000"/>
                </a:solidFill>
                <a:latin typeface="Arial" pitchFamily="34" charset="0"/>
                <a:ea typeface="+mj-ea"/>
                <a:cs typeface="Arial" pitchFamily="34" charset="0"/>
              </a:defRPr>
            </a:lvl1pPr>
            <a:lvl2pPr algn="r" rtl="0" eaLnBrk="0" fontAlgn="base" hangingPunct="0">
              <a:spcBef>
                <a:spcPct val="0"/>
              </a:spcBef>
              <a:spcAft>
                <a:spcPct val="0"/>
              </a:spcAft>
              <a:defRPr sz="2800" i="1">
                <a:solidFill>
                  <a:srgbClr val="E20000"/>
                </a:solidFill>
                <a:latin typeface="Arial" charset="0"/>
                <a:cs typeface="Arial" charset="0"/>
              </a:defRPr>
            </a:lvl2pPr>
            <a:lvl3pPr algn="r" rtl="0" eaLnBrk="0" fontAlgn="base" hangingPunct="0">
              <a:spcBef>
                <a:spcPct val="0"/>
              </a:spcBef>
              <a:spcAft>
                <a:spcPct val="0"/>
              </a:spcAft>
              <a:defRPr sz="2800" i="1">
                <a:solidFill>
                  <a:srgbClr val="E20000"/>
                </a:solidFill>
                <a:latin typeface="Arial" charset="0"/>
                <a:cs typeface="Arial" charset="0"/>
              </a:defRPr>
            </a:lvl3pPr>
            <a:lvl4pPr algn="r" rtl="0" eaLnBrk="0" fontAlgn="base" hangingPunct="0">
              <a:spcBef>
                <a:spcPct val="0"/>
              </a:spcBef>
              <a:spcAft>
                <a:spcPct val="0"/>
              </a:spcAft>
              <a:defRPr sz="2800" i="1">
                <a:solidFill>
                  <a:srgbClr val="E20000"/>
                </a:solidFill>
                <a:latin typeface="Arial" charset="0"/>
                <a:cs typeface="Arial" charset="0"/>
              </a:defRPr>
            </a:lvl4pPr>
            <a:lvl5pPr algn="r" rtl="0" eaLnBrk="0" fontAlgn="base" hangingPunct="0">
              <a:spcBef>
                <a:spcPct val="0"/>
              </a:spcBef>
              <a:spcAft>
                <a:spcPct val="0"/>
              </a:spcAft>
              <a:defRPr sz="2800" i="1">
                <a:solidFill>
                  <a:srgbClr val="E20000"/>
                </a:solidFill>
                <a:latin typeface="Arial" charset="0"/>
                <a:cs typeface="Arial" charset="0"/>
              </a:defRPr>
            </a:lvl5pPr>
            <a:lvl6pPr marL="457200" algn="r" rtl="0" fontAlgn="base">
              <a:spcBef>
                <a:spcPct val="0"/>
              </a:spcBef>
              <a:spcAft>
                <a:spcPct val="0"/>
              </a:spcAft>
              <a:defRPr sz="2800" i="1">
                <a:solidFill>
                  <a:srgbClr val="E20000"/>
                </a:solidFill>
                <a:latin typeface="Arial" charset="0"/>
                <a:cs typeface="Arial" charset="0"/>
              </a:defRPr>
            </a:lvl6pPr>
            <a:lvl7pPr marL="914400" algn="r" rtl="0" fontAlgn="base">
              <a:spcBef>
                <a:spcPct val="0"/>
              </a:spcBef>
              <a:spcAft>
                <a:spcPct val="0"/>
              </a:spcAft>
              <a:defRPr sz="2800" i="1">
                <a:solidFill>
                  <a:srgbClr val="E20000"/>
                </a:solidFill>
                <a:latin typeface="Arial" charset="0"/>
                <a:cs typeface="Arial" charset="0"/>
              </a:defRPr>
            </a:lvl7pPr>
            <a:lvl8pPr marL="1371600" algn="r" rtl="0" fontAlgn="base">
              <a:spcBef>
                <a:spcPct val="0"/>
              </a:spcBef>
              <a:spcAft>
                <a:spcPct val="0"/>
              </a:spcAft>
              <a:defRPr sz="2800" i="1">
                <a:solidFill>
                  <a:srgbClr val="E20000"/>
                </a:solidFill>
                <a:latin typeface="Arial" charset="0"/>
                <a:cs typeface="Arial" charset="0"/>
              </a:defRPr>
            </a:lvl8pPr>
            <a:lvl9pPr marL="1828800" algn="r" rtl="0" fontAlgn="base">
              <a:spcBef>
                <a:spcPct val="0"/>
              </a:spcBef>
              <a:spcAft>
                <a:spcPct val="0"/>
              </a:spcAft>
              <a:defRPr sz="2800" i="1">
                <a:solidFill>
                  <a:srgbClr val="E20000"/>
                </a:solidFill>
                <a:latin typeface="Arial" charset="0"/>
                <a:cs typeface="Arial" charset="0"/>
              </a:defRPr>
            </a:lvl9pPr>
          </a:lstStyle>
          <a:p>
            <a:r>
              <a:rPr lang="fr-FR" altLang="de-DE" sz="4400" b="1" i="0" dirty="0">
                <a:solidFill>
                  <a:schemeClr val="tx1"/>
                </a:solidFill>
                <a:latin typeface="+mj-lt"/>
              </a:rPr>
              <a:t>Nos événements grand public</a:t>
            </a:r>
            <a:endParaRPr lang="fr-FR" sz="4400" b="1" i="0" dirty="0">
              <a:solidFill>
                <a:schemeClr val="tx1"/>
              </a:solidFill>
              <a:latin typeface="+mj-lt"/>
            </a:endParaRPr>
          </a:p>
        </p:txBody>
      </p:sp>
      <p:pic>
        <p:nvPicPr>
          <p:cNvPr id="7" name="Image 6" descr="Une image contenant texte, Police, logo, capture d’écran&#10;&#10;Le contenu généré par l’IA peut être incorrect.">
            <a:extLst>
              <a:ext uri="{FF2B5EF4-FFF2-40B4-BE49-F238E27FC236}">
                <a16:creationId xmlns:a16="http://schemas.microsoft.com/office/drawing/2014/main" id="{6B8F5FE8-366C-8FB8-7373-AAD165952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689" y="75237"/>
            <a:ext cx="2432515" cy="1152244"/>
          </a:xfrm>
          <a:prstGeom prst="rect">
            <a:avLst/>
          </a:prstGeom>
        </p:spPr>
      </p:pic>
      <p:pic>
        <p:nvPicPr>
          <p:cNvPr id="8" name="Graphique 7" descr="Réunion contour">
            <a:extLst>
              <a:ext uri="{FF2B5EF4-FFF2-40B4-BE49-F238E27FC236}">
                <a16:creationId xmlns:a16="http://schemas.microsoft.com/office/drawing/2014/main" id="{39A75C60-8EA3-1EEF-1B63-030ADAE2CF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6186" y="1160721"/>
            <a:ext cx="1308279" cy="1308279"/>
          </a:xfrm>
          <a:prstGeom prst="rect">
            <a:avLst/>
          </a:prstGeom>
        </p:spPr>
      </p:pic>
    </p:spTree>
    <p:extLst>
      <p:ext uri="{BB962C8B-B14F-4D97-AF65-F5344CB8AC3E}">
        <p14:creationId xmlns:p14="http://schemas.microsoft.com/office/powerpoint/2010/main" val="300120176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ce réservé du contenu 3">
            <a:extLst>
              <a:ext uri="{FF2B5EF4-FFF2-40B4-BE49-F238E27FC236}">
                <a16:creationId xmlns:a16="http://schemas.microsoft.com/office/drawing/2014/main" id="{EC426D7B-D719-B426-1725-B63345B5C7C8}"/>
              </a:ext>
            </a:extLst>
          </p:cNvPr>
          <p:cNvGraphicFramePr>
            <a:graphicFrameLocks/>
          </p:cNvGraphicFramePr>
          <p:nvPr>
            <p:extLst>
              <p:ext uri="{D42A27DB-BD31-4B8C-83A1-F6EECF244321}">
                <p14:modId xmlns:p14="http://schemas.microsoft.com/office/powerpoint/2010/main" val="2560032639"/>
              </p:ext>
            </p:extLst>
          </p:nvPr>
        </p:nvGraphicFramePr>
        <p:xfrm>
          <a:off x="123619" y="172025"/>
          <a:ext cx="5682612" cy="475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Espace réservé du contenu 3">
            <a:extLst>
              <a:ext uri="{FF2B5EF4-FFF2-40B4-BE49-F238E27FC236}">
                <a16:creationId xmlns:a16="http://schemas.microsoft.com/office/drawing/2014/main" id="{07D85D55-5789-FC48-08FD-49F633F4BEFB}"/>
              </a:ext>
            </a:extLst>
          </p:cNvPr>
          <p:cNvGraphicFramePr>
            <a:graphicFrameLocks/>
          </p:cNvGraphicFramePr>
          <p:nvPr>
            <p:extLst>
              <p:ext uri="{D42A27DB-BD31-4B8C-83A1-F6EECF244321}">
                <p14:modId xmlns:p14="http://schemas.microsoft.com/office/powerpoint/2010/main" val="4128643208"/>
              </p:ext>
            </p:extLst>
          </p:nvPr>
        </p:nvGraphicFramePr>
        <p:xfrm>
          <a:off x="3543301" y="424297"/>
          <a:ext cx="9144000" cy="6009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Image 3" descr="Une image contenant texte, Police, logo, capture d’écran&#10;&#10;Le contenu généré par l’IA peut être incorrect.">
            <a:extLst>
              <a:ext uri="{FF2B5EF4-FFF2-40B4-BE49-F238E27FC236}">
                <a16:creationId xmlns:a16="http://schemas.microsoft.com/office/drawing/2014/main" id="{813A4302-314F-46C4-46F0-A48483C16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3919501851"/>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459C22-10D3-242A-7194-13ECFA146864}"/>
              </a:ext>
            </a:extLst>
          </p:cNvPr>
          <p:cNvSpPr>
            <a:spLocks noGrp="1"/>
          </p:cNvSpPr>
          <p:nvPr>
            <p:ph idx="1"/>
          </p:nvPr>
        </p:nvSpPr>
        <p:spPr>
          <a:xfrm>
            <a:off x="323657" y="1140053"/>
            <a:ext cx="11320456" cy="5173579"/>
          </a:xfrm>
        </p:spPr>
        <p:txBody>
          <a:bodyPr>
            <a:noAutofit/>
          </a:bodyPr>
          <a:lstStyle/>
          <a:p>
            <a:pPr marL="4763" indent="0">
              <a:buNone/>
            </a:pPr>
            <a:r>
              <a:rPr lang="fr-CH" sz="2400" b="1" dirty="0"/>
              <a:t>Les semences, racines de la liberté et de la souveraineté alimentaire </a:t>
            </a:r>
          </a:p>
          <a:p>
            <a:pPr marL="4763" indent="0">
              <a:lnSpc>
                <a:spcPct val="170000"/>
              </a:lnSpc>
              <a:buNone/>
            </a:pPr>
            <a:r>
              <a:rPr lang="fr-CH" sz="2000" dirty="0"/>
              <a:t>	📍 </a:t>
            </a:r>
            <a:r>
              <a:rPr lang="fr-CH" sz="2000" b="1" dirty="0"/>
              <a:t>Lieu :</a:t>
            </a:r>
            <a:r>
              <a:rPr lang="fr-CH" sz="2000" dirty="0"/>
              <a:t> Impact Hub – Genève, Rue </a:t>
            </a:r>
            <a:r>
              <a:rPr lang="fr-CH" sz="2000" dirty="0" err="1"/>
              <a:t>Fendt</a:t>
            </a:r>
            <a:r>
              <a:rPr lang="fr-CH" sz="2000" dirty="0"/>
              <a:t> 1 · 1201 Geneva</a:t>
            </a:r>
            <a:br>
              <a:rPr lang="fr-CH" sz="2000" dirty="0"/>
            </a:br>
            <a:r>
              <a:rPr lang="fr-CH" sz="2000" dirty="0"/>
              <a:t>	📅 </a:t>
            </a:r>
            <a:r>
              <a:rPr lang="fr-CH" sz="2000" b="1" dirty="0"/>
              <a:t>Date :</a:t>
            </a:r>
            <a:r>
              <a:rPr lang="fr-CH" sz="2000" dirty="0"/>
              <a:t> Mercredi 4 mars 2026</a:t>
            </a:r>
            <a:br>
              <a:rPr lang="fr-CH" sz="2000" dirty="0"/>
            </a:br>
            <a:r>
              <a:rPr lang="fr-CH" sz="2000" dirty="0"/>
              <a:t>	🕖 </a:t>
            </a:r>
            <a:r>
              <a:rPr lang="fr-CH" sz="2000" b="1" dirty="0"/>
              <a:t>Horaire :</a:t>
            </a:r>
            <a:r>
              <a:rPr lang="fr-CH" sz="2000" dirty="0"/>
              <a:t> 19h00 – 21h00 (suivi d’un apéro)</a:t>
            </a:r>
          </a:p>
          <a:p>
            <a:pPr marL="4763" indent="0">
              <a:lnSpc>
                <a:spcPct val="170000"/>
              </a:lnSpc>
              <a:buNone/>
            </a:pPr>
            <a:endParaRPr lang="fr-CH" sz="800" dirty="0"/>
          </a:p>
          <a:p>
            <a:pPr>
              <a:buFont typeface="Aptos" panose="020B0004020202020204" pitchFamily="34" charset="0"/>
              <a:buChar char="→"/>
            </a:pPr>
            <a:r>
              <a:rPr lang="fr-CH" sz="2000" dirty="0"/>
              <a:t>Mettre en lumière les </a:t>
            </a:r>
            <a:r>
              <a:rPr lang="fr-CH" sz="2000" b="1" dirty="0"/>
              <a:t>savoirs traditionnels </a:t>
            </a:r>
          </a:p>
          <a:p>
            <a:pPr>
              <a:buFont typeface="Aptos" panose="020B0004020202020204" pitchFamily="34" charset="0"/>
              <a:buChar char="→"/>
            </a:pPr>
            <a:r>
              <a:rPr lang="fr-CH" sz="2000" dirty="0"/>
              <a:t>Dénoncer la </a:t>
            </a:r>
            <a:r>
              <a:rPr lang="fr-CH" sz="2000" b="1" dirty="0"/>
              <a:t>privatisation et les menaces industrielles</a:t>
            </a:r>
            <a:endParaRPr lang="fr-CH" sz="2000" dirty="0"/>
          </a:p>
          <a:p>
            <a:pPr>
              <a:buFont typeface="Aptos" panose="020B0004020202020204" pitchFamily="34" charset="0"/>
              <a:buChar char="→"/>
            </a:pPr>
            <a:r>
              <a:rPr lang="fr-CH" sz="2000" dirty="0"/>
              <a:t>Favoriser un </a:t>
            </a:r>
            <a:r>
              <a:rPr lang="fr-CH" sz="2000" b="1" dirty="0"/>
              <a:t>dialogue Nord–Sud sur la souveraineté alimentaire</a:t>
            </a:r>
            <a:endParaRPr lang="fr-CH" sz="2000" dirty="0"/>
          </a:p>
          <a:p>
            <a:pPr marL="4763" indent="0">
              <a:lnSpc>
                <a:spcPct val="170000"/>
              </a:lnSpc>
              <a:buNone/>
            </a:pPr>
            <a:r>
              <a:rPr lang="fr-CH" sz="2000" dirty="0"/>
              <a:t>Avec la présence de : Yvan Lionnel Youmssi </a:t>
            </a:r>
            <a:r>
              <a:rPr lang="fr-CH" sz="2000" dirty="0" err="1"/>
              <a:t>Eya</a:t>
            </a:r>
            <a:r>
              <a:rPr lang="fr-CH" sz="2000" dirty="0"/>
              <a:t>, Semences de pays, Geneviève Savigny / Michael </a:t>
            </a:r>
            <a:r>
              <a:rPr lang="fr-CH" sz="2000" dirty="0" err="1"/>
              <a:t>Fakhri</a:t>
            </a:r>
            <a:r>
              <a:rPr lang="fr-CH" sz="2000" dirty="0"/>
              <a:t>, Kibrom Mehari ?</a:t>
            </a:r>
          </a:p>
          <a:p>
            <a:endParaRPr lang="fr-CH" sz="2000" b="1" dirty="0"/>
          </a:p>
          <a:p>
            <a:endParaRPr lang="fr-CH" sz="2000" dirty="0"/>
          </a:p>
          <a:p>
            <a:pPr marL="4763" indent="0">
              <a:buNone/>
            </a:pPr>
            <a:endParaRPr lang="fr-CH" sz="2000" dirty="0"/>
          </a:p>
          <a:p>
            <a:pPr marL="4763" indent="0">
              <a:buNone/>
            </a:pPr>
            <a:endParaRPr lang="fr-CH" sz="2000" dirty="0"/>
          </a:p>
          <a:p>
            <a:pPr marL="4763" indent="0">
              <a:buNone/>
            </a:pPr>
            <a:endParaRPr lang="fr-CH" sz="2000" dirty="0"/>
          </a:p>
        </p:txBody>
      </p:sp>
      <p:sp>
        <p:nvSpPr>
          <p:cNvPr id="4" name="Titre 3">
            <a:extLst>
              <a:ext uri="{FF2B5EF4-FFF2-40B4-BE49-F238E27FC236}">
                <a16:creationId xmlns:a16="http://schemas.microsoft.com/office/drawing/2014/main" id="{FCECC13D-7AFD-8EAB-5F53-7719D8D6A372}"/>
              </a:ext>
            </a:extLst>
          </p:cNvPr>
          <p:cNvSpPr>
            <a:spLocks noGrp="1"/>
          </p:cNvSpPr>
          <p:nvPr>
            <p:ph type="title"/>
          </p:nvPr>
        </p:nvSpPr>
        <p:spPr>
          <a:xfrm>
            <a:off x="323657" y="-201229"/>
            <a:ext cx="10542311" cy="1140692"/>
          </a:xfrm>
        </p:spPr>
        <p:txBody>
          <a:bodyPr/>
          <a:lstStyle/>
          <a:p>
            <a:r>
              <a:rPr lang="fr-CH" b="1" dirty="0"/>
              <a:t>Table ronde à l’Impact HUB - Genève</a:t>
            </a:r>
          </a:p>
        </p:txBody>
      </p:sp>
      <p:pic>
        <p:nvPicPr>
          <p:cNvPr id="6" name="Image 5" descr="Une image contenant texte, Police, logo, capture d’écran&#10;&#10;Le contenu généré par l’IA peut être incorrect.">
            <a:extLst>
              <a:ext uri="{FF2B5EF4-FFF2-40B4-BE49-F238E27FC236}">
                <a16:creationId xmlns:a16="http://schemas.microsoft.com/office/drawing/2014/main" id="{A564926B-9E7E-6374-6633-C64DA369A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689" y="75237"/>
            <a:ext cx="2432515" cy="1152244"/>
          </a:xfrm>
          <a:prstGeom prst="rect">
            <a:avLst/>
          </a:prstGeom>
        </p:spPr>
      </p:pic>
      <p:sp>
        <p:nvSpPr>
          <p:cNvPr id="9" name="Bulle narrative : ronde 8">
            <a:extLst>
              <a:ext uri="{FF2B5EF4-FFF2-40B4-BE49-F238E27FC236}">
                <a16:creationId xmlns:a16="http://schemas.microsoft.com/office/drawing/2014/main" id="{C8BD1654-9FB9-DD13-7D16-9D83F9DF2789}"/>
              </a:ext>
            </a:extLst>
          </p:cNvPr>
          <p:cNvSpPr/>
          <p:nvPr/>
        </p:nvSpPr>
        <p:spPr>
          <a:xfrm rot="456086">
            <a:off x="8018543" y="1722820"/>
            <a:ext cx="3475386" cy="2501565"/>
          </a:xfrm>
          <a:prstGeom prst="wedgeEllipseCallou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763" indent="0" algn="ctr">
              <a:buNone/>
            </a:pPr>
            <a:r>
              <a:rPr lang="fr-CH" sz="2000" b="1" i="1" dirty="0">
                <a:solidFill>
                  <a:schemeClr val="tx1"/>
                </a:solidFill>
              </a:rPr>
              <a:t>Quand les graines deviennent des profits, qui nourrit le monde ?</a:t>
            </a:r>
          </a:p>
        </p:txBody>
      </p:sp>
    </p:spTree>
    <p:extLst>
      <p:ext uri="{BB962C8B-B14F-4D97-AF65-F5344CB8AC3E}">
        <p14:creationId xmlns:p14="http://schemas.microsoft.com/office/powerpoint/2010/main" val="224443169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B55BD-0EDB-0D9A-4B32-9712EF73838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9F32989-D92D-2EB9-BFAC-850A2DDC4A74}"/>
              </a:ext>
            </a:extLst>
          </p:cNvPr>
          <p:cNvSpPr>
            <a:spLocks noGrp="1"/>
          </p:cNvSpPr>
          <p:nvPr>
            <p:ph idx="1"/>
          </p:nvPr>
        </p:nvSpPr>
        <p:spPr>
          <a:xfrm>
            <a:off x="323657" y="1150615"/>
            <a:ext cx="11587902" cy="5632148"/>
          </a:xfrm>
        </p:spPr>
        <p:txBody>
          <a:bodyPr>
            <a:noAutofit/>
          </a:bodyPr>
          <a:lstStyle/>
          <a:p>
            <a:pPr marL="4763" indent="0">
              <a:buNone/>
            </a:pPr>
            <a:r>
              <a:rPr lang="fr-CH" sz="2400" b="1" dirty="0"/>
              <a:t>Le droit aux semences – Regards croisés Nord–Sud</a:t>
            </a:r>
          </a:p>
          <a:p>
            <a:pPr marL="4763" indent="0">
              <a:lnSpc>
                <a:spcPct val="170000"/>
              </a:lnSpc>
              <a:buNone/>
            </a:pPr>
            <a:r>
              <a:rPr lang="fr-CH" sz="2000" dirty="0"/>
              <a:t>	📍 </a:t>
            </a:r>
            <a:r>
              <a:rPr lang="fr-CH" sz="2000" b="1" dirty="0"/>
              <a:t>Lieu :</a:t>
            </a:r>
            <a:r>
              <a:rPr lang="fr-CH" sz="2000" dirty="0"/>
              <a:t> La </a:t>
            </a:r>
            <a:r>
              <a:rPr lang="fr-CH" sz="2000" dirty="0" err="1"/>
              <a:t>Soliderie</a:t>
            </a:r>
            <a:r>
              <a:rPr lang="fr-CH" sz="2000" dirty="0"/>
              <a:t>, Nyon</a:t>
            </a:r>
            <a:br>
              <a:rPr lang="fr-CH" sz="2000" dirty="0"/>
            </a:br>
            <a:r>
              <a:rPr lang="fr-CH" sz="2000" dirty="0"/>
              <a:t>	📅 </a:t>
            </a:r>
            <a:r>
              <a:rPr lang="fr-CH" sz="2000" b="1" dirty="0"/>
              <a:t>Date :</a:t>
            </a:r>
            <a:r>
              <a:rPr lang="fr-CH" sz="2000" dirty="0"/>
              <a:t> Jeudi 12 mars 2026</a:t>
            </a:r>
            <a:br>
              <a:rPr lang="fr-CH" sz="2000" dirty="0"/>
            </a:br>
            <a:r>
              <a:rPr lang="fr-CH" sz="2000" dirty="0"/>
              <a:t>	🕖 </a:t>
            </a:r>
            <a:r>
              <a:rPr lang="fr-CH" sz="2000" b="1" dirty="0"/>
              <a:t>Horaire :</a:t>
            </a:r>
            <a:r>
              <a:rPr lang="fr-CH" sz="2000" dirty="0"/>
              <a:t> 19h00 – 21h00 (suivi d’un apéro)</a:t>
            </a:r>
          </a:p>
          <a:p>
            <a:pPr marL="4763" indent="0">
              <a:lnSpc>
                <a:spcPct val="170000"/>
              </a:lnSpc>
              <a:buNone/>
            </a:pPr>
            <a:endParaRPr lang="fr-CH" sz="800" dirty="0"/>
          </a:p>
          <a:p>
            <a:pPr>
              <a:lnSpc>
                <a:spcPct val="120000"/>
              </a:lnSpc>
              <a:buFont typeface="Aptos" panose="020B0004020202020204" pitchFamily="34" charset="0"/>
              <a:buChar char="→"/>
            </a:pPr>
            <a:r>
              <a:rPr lang="fr-CH" sz="2000" dirty="0"/>
              <a:t>Montrer comment </a:t>
            </a:r>
            <a:r>
              <a:rPr lang="fr-CH" sz="2000" b="1" dirty="0"/>
              <a:t>les semences locales et paysannes</a:t>
            </a:r>
            <a:r>
              <a:rPr lang="fr-CH" sz="2000" dirty="0"/>
              <a:t> renforcent la résilience face aux crises alimentaires et climatiques</a:t>
            </a:r>
          </a:p>
          <a:p>
            <a:pPr>
              <a:buFont typeface="Aptos" panose="020B0004020202020204" pitchFamily="34" charset="0"/>
              <a:buChar char="→"/>
            </a:pPr>
            <a:r>
              <a:rPr lang="fr-CH" sz="2000" dirty="0"/>
              <a:t>Valoriser </a:t>
            </a:r>
            <a:r>
              <a:rPr lang="fr-CH" sz="2000" b="1" dirty="0"/>
              <a:t>la biodiversité cultivée</a:t>
            </a:r>
            <a:r>
              <a:rPr lang="fr-CH" sz="2000" dirty="0"/>
              <a:t> et la transmission des savoirs paysans</a:t>
            </a:r>
          </a:p>
          <a:p>
            <a:pPr>
              <a:buFont typeface="Aptos" panose="020B0004020202020204" pitchFamily="34" charset="0"/>
              <a:buChar char="→"/>
            </a:pPr>
            <a:r>
              <a:rPr lang="fr-CH" sz="2000" dirty="0"/>
              <a:t>Mettre en avant </a:t>
            </a:r>
            <a:r>
              <a:rPr lang="fr-CH" sz="2000" b="1" dirty="0"/>
              <a:t>les initiatives locales</a:t>
            </a:r>
            <a:r>
              <a:rPr lang="fr-CH" sz="2000" dirty="0"/>
              <a:t> de production respectueuse de la nature et des producteurs</a:t>
            </a:r>
          </a:p>
          <a:p>
            <a:pPr>
              <a:lnSpc>
                <a:spcPct val="120000"/>
              </a:lnSpc>
              <a:buFont typeface="Aptos" panose="020B0004020202020204" pitchFamily="34" charset="0"/>
              <a:buChar char="→"/>
            </a:pPr>
            <a:r>
              <a:rPr lang="fr-CH" sz="2000" dirty="0"/>
              <a:t>Encourager un </a:t>
            </a:r>
            <a:r>
              <a:rPr lang="fr-CH" sz="2000" b="1" dirty="0"/>
              <a:t>dialogue solidaire Nord–Sud</a:t>
            </a:r>
            <a:r>
              <a:rPr lang="fr-CH" sz="2000" dirty="0"/>
              <a:t> pour défendre la liberté de semer, d’échanger et de cultiver</a:t>
            </a:r>
          </a:p>
          <a:p>
            <a:pPr marL="4763" indent="0">
              <a:lnSpc>
                <a:spcPct val="170000"/>
              </a:lnSpc>
              <a:buNone/>
            </a:pPr>
            <a:r>
              <a:rPr lang="fr-CH" sz="2000" dirty="0"/>
              <a:t>Avec la présence de : Yvan Lionnel Youmssi </a:t>
            </a:r>
            <a:r>
              <a:rPr lang="fr-CH" sz="2000" dirty="0" err="1"/>
              <a:t>Eya</a:t>
            </a:r>
            <a:r>
              <a:rPr lang="fr-CH" sz="2000" dirty="0"/>
              <a:t>, un boulanger local, la </a:t>
            </a:r>
            <a:r>
              <a:rPr lang="fr-CH" sz="2000" dirty="0" err="1"/>
              <a:t>Soliderie</a:t>
            </a:r>
            <a:endParaRPr lang="fr-CH" sz="2000" dirty="0"/>
          </a:p>
        </p:txBody>
      </p:sp>
      <p:sp>
        <p:nvSpPr>
          <p:cNvPr id="4" name="Titre 3">
            <a:extLst>
              <a:ext uri="{FF2B5EF4-FFF2-40B4-BE49-F238E27FC236}">
                <a16:creationId xmlns:a16="http://schemas.microsoft.com/office/drawing/2014/main" id="{A0766B5F-26BD-AF09-0548-76ABC44937C5}"/>
              </a:ext>
            </a:extLst>
          </p:cNvPr>
          <p:cNvSpPr>
            <a:spLocks noGrp="1"/>
          </p:cNvSpPr>
          <p:nvPr>
            <p:ph type="title"/>
          </p:nvPr>
        </p:nvSpPr>
        <p:spPr>
          <a:xfrm>
            <a:off x="323657" y="-201229"/>
            <a:ext cx="10542311" cy="1140692"/>
          </a:xfrm>
        </p:spPr>
        <p:txBody>
          <a:bodyPr/>
          <a:lstStyle/>
          <a:p>
            <a:r>
              <a:rPr lang="fr-CH" b="1" dirty="0"/>
              <a:t>Table ronde à la </a:t>
            </a:r>
            <a:r>
              <a:rPr lang="fr-CH" b="1" dirty="0" err="1"/>
              <a:t>Soliderie</a:t>
            </a:r>
            <a:r>
              <a:rPr lang="fr-CH" b="1" dirty="0"/>
              <a:t> - Nyon</a:t>
            </a:r>
          </a:p>
        </p:txBody>
      </p:sp>
      <p:pic>
        <p:nvPicPr>
          <p:cNvPr id="6" name="Image 5" descr="Une image contenant texte, Police, logo, capture d’écran&#10;&#10;Le contenu généré par l’IA peut être incorrect.">
            <a:extLst>
              <a:ext uri="{FF2B5EF4-FFF2-40B4-BE49-F238E27FC236}">
                <a16:creationId xmlns:a16="http://schemas.microsoft.com/office/drawing/2014/main" id="{EFF5F60A-8706-BDBB-9A87-7613CF8C7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689" y="75237"/>
            <a:ext cx="2432515" cy="1152244"/>
          </a:xfrm>
          <a:prstGeom prst="rect">
            <a:avLst/>
          </a:prstGeom>
        </p:spPr>
      </p:pic>
      <p:sp>
        <p:nvSpPr>
          <p:cNvPr id="9" name="Bulle narrative : ronde 8">
            <a:extLst>
              <a:ext uri="{FF2B5EF4-FFF2-40B4-BE49-F238E27FC236}">
                <a16:creationId xmlns:a16="http://schemas.microsoft.com/office/drawing/2014/main" id="{77A3445A-3EE4-9847-1E7E-47F76495998D}"/>
              </a:ext>
            </a:extLst>
          </p:cNvPr>
          <p:cNvSpPr/>
          <p:nvPr/>
        </p:nvSpPr>
        <p:spPr>
          <a:xfrm rot="456086">
            <a:off x="8135075" y="1160469"/>
            <a:ext cx="3241849" cy="2256531"/>
          </a:xfrm>
          <a:prstGeom prst="wedgeEllipseCallou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763" indent="0" algn="ctr">
              <a:buNone/>
            </a:pPr>
            <a:r>
              <a:rPr lang="fr-CH" sz="2000" b="1" dirty="0">
                <a:solidFill>
                  <a:schemeClr val="tx1"/>
                </a:solidFill>
              </a:rPr>
              <a:t>Découvrir le rôle des semences locales pour nourrir le présent et l’avenir</a:t>
            </a:r>
            <a:endParaRPr lang="fr-CH" sz="2000" b="1" i="1" dirty="0">
              <a:solidFill>
                <a:schemeClr val="tx1"/>
              </a:solidFill>
            </a:endParaRPr>
          </a:p>
        </p:txBody>
      </p:sp>
    </p:spTree>
    <p:extLst>
      <p:ext uri="{BB962C8B-B14F-4D97-AF65-F5344CB8AC3E}">
        <p14:creationId xmlns:p14="http://schemas.microsoft.com/office/powerpoint/2010/main" val="428184546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346D-8ACA-6FAB-BDDA-1E8C509D954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24BB28D-6088-3EDD-A58E-C26DE8784A7D}"/>
              </a:ext>
            </a:extLst>
          </p:cNvPr>
          <p:cNvSpPr>
            <a:spLocks noGrp="1"/>
          </p:cNvSpPr>
          <p:nvPr>
            <p:ph type="title"/>
          </p:nvPr>
        </p:nvSpPr>
        <p:spPr>
          <a:xfrm>
            <a:off x="450979" y="18253"/>
            <a:ext cx="7886700" cy="1325563"/>
          </a:xfrm>
        </p:spPr>
        <p:txBody>
          <a:bodyPr anchor="ctr">
            <a:normAutofit/>
          </a:bodyPr>
          <a:lstStyle/>
          <a:p>
            <a:r>
              <a:rPr lang="de-CH" b="1" dirty="0" err="1"/>
              <a:t>Diversité</a:t>
            </a:r>
            <a:r>
              <a:rPr lang="de-CH" b="1" dirty="0"/>
              <a:t> des </a:t>
            </a:r>
            <a:r>
              <a:rPr lang="de-CH" b="1" dirty="0" err="1"/>
              <a:t>semences</a:t>
            </a:r>
            <a:endParaRPr lang="fr-CH" b="1" dirty="0"/>
          </a:p>
        </p:txBody>
      </p:sp>
      <p:graphicFrame>
        <p:nvGraphicFramePr>
          <p:cNvPr id="6" name="Rectangle 1">
            <a:extLst>
              <a:ext uri="{FF2B5EF4-FFF2-40B4-BE49-F238E27FC236}">
                <a16:creationId xmlns:a16="http://schemas.microsoft.com/office/drawing/2014/main" id="{4E5D9470-880C-AE74-FB54-CD5B0409FC29}"/>
              </a:ext>
            </a:extLst>
          </p:cNvPr>
          <p:cNvGraphicFramePr>
            <a:graphicFrameLocks noGrp="1"/>
          </p:cNvGraphicFramePr>
          <p:nvPr>
            <p:ph idx="1"/>
            <p:extLst>
              <p:ext uri="{D42A27DB-BD31-4B8C-83A1-F6EECF244321}">
                <p14:modId xmlns:p14="http://schemas.microsoft.com/office/powerpoint/2010/main" val="1491708942"/>
              </p:ext>
            </p:extLst>
          </p:nvPr>
        </p:nvGraphicFramePr>
        <p:xfrm>
          <a:off x="1238250" y="1257158"/>
          <a:ext cx="9944100" cy="514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texte, Police, logo, capture d’écran&#10;&#10;Le contenu généré par l’IA peut être incorrect.">
            <a:extLst>
              <a:ext uri="{FF2B5EF4-FFF2-40B4-BE49-F238E27FC236}">
                <a16:creationId xmlns:a16="http://schemas.microsoft.com/office/drawing/2014/main" id="{0C5C02A5-C50B-228C-B4D4-B15689CF8D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3192" y="104913"/>
            <a:ext cx="2432515" cy="1152244"/>
          </a:xfrm>
          <a:prstGeom prst="rect">
            <a:avLst/>
          </a:prstGeom>
        </p:spPr>
      </p:pic>
    </p:spTree>
    <p:extLst>
      <p:ext uri="{BB962C8B-B14F-4D97-AF65-F5344CB8AC3E}">
        <p14:creationId xmlns:p14="http://schemas.microsoft.com/office/powerpoint/2010/main" val="112794560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FA4CA33-CCB8-9742-3E32-5646D3E93EF3}"/>
              </a:ext>
            </a:extLst>
          </p:cNvPr>
          <p:cNvSpPr>
            <a:spLocks noGrp="1"/>
          </p:cNvSpPr>
          <p:nvPr>
            <p:ph type="pic" sz="quarter" idx="4294967295"/>
          </p:nvPr>
        </p:nvSpPr>
        <p:spPr>
          <a:xfrm>
            <a:off x="5027614" y="1730160"/>
            <a:ext cx="6626224" cy="4518854"/>
          </a:xfrm>
        </p:spPr>
        <p:txBody>
          <a:bodyPr>
            <a:normAutofit/>
          </a:bodyPr>
          <a:lstStyle/>
          <a:p>
            <a:pPr marL="0" indent="0">
              <a:buNone/>
            </a:pPr>
            <a:r>
              <a:rPr lang="de-CH" b="1" dirty="0"/>
              <a:t> </a:t>
            </a:r>
          </a:p>
        </p:txBody>
      </p:sp>
      <p:sp>
        <p:nvSpPr>
          <p:cNvPr id="4" name="Titel 3">
            <a:extLst>
              <a:ext uri="{FF2B5EF4-FFF2-40B4-BE49-F238E27FC236}">
                <a16:creationId xmlns:a16="http://schemas.microsoft.com/office/drawing/2014/main" id="{4A60AB88-61C9-0B0F-4057-91913F7DF8F9}"/>
              </a:ext>
            </a:extLst>
          </p:cNvPr>
          <p:cNvSpPr>
            <a:spLocks noGrp="1"/>
          </p:cNvSpPr>
          <p:nvPr>
            <p:ph type="title" idx="4294967295"/>
          </p:nvPr>
        </p:nvSpPr>
        <p:spPr>
          <a:xfrm>
            <a:off x="554608" y="378548"/>
            <a:ext cx="7907338" cy="1141413"/>
          </a:xfrm>
        </p:spPr>
        <p:txBody>
          <a:bodyPr>
            <a:noAutofit/>
          </a:bodyPr>
          <a:lstStyle/>
          <a:p>
            <a:r>
              <a:rPr lang="fr-CH" b="1" dirty="0"/>
              <a:t>Érosion mondiale</a:t>
            </a:r>
            <a:br>
              <a:rPr lang="fr-CH" b="1" dirty="0"/>
            </a:br>
            <a:r>
              <a:rPr lang="fr-CH" b="1" dirty="0"/>
              <a:t>de la diversité des semences</a:t>
            </a:r>
            <a:endParaRPr lang="de-CH" b="1" dirty="0">
              <a:solidFill>
                <a:schemeClr val="tx1"/>
              </a:solidFill>
            </a:endParaRPr>
          </a:p>
        </p:txBody>
      </p:sp>
      <p:pic>
        <p:nvPicPr>
          <p:cNvPr id="7" name="Inhaltsplatzhalter 5">
            <a:extLst>
              <a:ext uri="{FF2B5EF4-FFF2-40B4-BE49-F238E27FC236}">
                <a16:creationId xmlns:a16="http://schemas.microsoft.com/office/drawing/2014/main" id="{A2C36D7A-D4C4-C4EC-D444-0AE62DFBCFF6}"/>
              </a:ext>
            </a:extLst>
          </p:cNvPr>
          <p:cNvPicPr>
            <a:picLocks noGrp="1" noChangeAspect="1" noChangeArrowheads="1"/>
          </p:cNvPicPr>
          <p:nvPr>
            <p:ph type="tbl" sz="quarter" idx="4294967295"/>
          </p:nvPr>
        </p:nvPicPr>
        <p:blipFill>
          <a:blip r:embed="rId3">
            <a:extLst>
              <a:ext uri="{28A0092B-C50C-407E-A947-70E740481C1C}">
                <a14:useLocalDpi xmlns:a14="http://schemas.microsoft.com/office/drawing/2010/main"/>
              </a:ext>
            </a:extLst>
          </a:blip>
          <a:srcRect/>
          <a:stretch>
            <a:fillRect/>
          </a:stretch>
        </p:blipFill>
        <p:spPr>
          <a:xfrm>
            <a:off x="538162" y="1882560"/>
            <a:ext cx="4090988" cy="3860800"/>
          </a:xfrm>
        </p:spPr>
      </p:pic>
      <p:pic>
        <p:nvPicPr>
          <p:cNvPr id="2" name="Image 1" descr="Une image contenant texte, Police, logo, capture d’écran&#10;&#10;Le contenu généré par l’IA peut être incorrect.">
            <a:extLst>
              <a:ext uri="{FF2B5EF4-FFF2-40B4-BE49-F238E27FC236}">
                <a16:creationId xmlns:a16="http://schemas.microsoft.com/office/drawing/2014/main" id="{C889227C-655E-64E7-5529-4E1DA4EB7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
        <p:nvSpPr>
          <p:cNvPr id="8" name="Rectangle 3">
            <a:extLst>
              <a:ext uri="{FF2B5EF4-FFF2-40B4-BE49-F238E27FC236}">
                <a16:creationId xmlns:a16="http://schemas.microsoft.com/office/drawing/2014/main" id="{C58332C3-FF62-D503-F447-DB436B804B12}"/>
              </a:ext>
            </a:extLst>
          </p:cNvPr>
          <p:cNvSpPr>
            <a:spLocks noChangeArrowheads="1"/>
          </p:cNvSpPr>
          <p:nvPr/>
        </p:nvSpPr>
        <p:spPr bwMode="auto">
          <a:xfrm>
            <a:off x="4963436" y="1746430"/>
            <a:ext cx="6997021"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fr-FR" altLang="fr-FR" sz="2400" b="1" i="0" u="none" strike="noStrike" cap="none" normalizeH="0" baseline="0" dirty="0">
                <a:ln>
                  <a:noFill/>
                </a:ln>
                <a:solidFill>
                  <a:schemeClr val="tx1"/>
                </a:solidFill>
                <a:effectLst/>
                <a:latin typeface="+mj-lt"/>
              </a:rPr>
              <a:t> 75 %</a:t>
            </a:r>
            <a:r>
              <a:rPr kumimoji="0" lang="fr-FR" altLang="fr-FR" sz="2400" b="0" i="0" u="none" strike="noStrike" cap="none" normalizeH="0" baseline="0" dirty="0">
                <a:ln>
                  <a:noFill/>
                </a:ln>
                <a:solidFill>
                  <a:schemeClr val="tx1"/>
                </a:solidFill>
                <a:effectLst/>
                <a:latin typeface="+mj-lt"/>
              </a:rPr>
              <a:t> des plantes cultivées ont disparu depuis </a:t>
            </a:r>
            <a:r>
              <a:rPr kumimoji="0" lang="fr-FR" altLang="fr-FR" sz="2400" b="1" i="0" u="none" strike="noStrike" cap="none" normalizeH="0" baseline="0" dirty="0">
                <a:ln>
                  <a:noFill/>
                </a:ln>
                <a:solidFill>
                  <a:schemeClr val="tx1"/>
                </a:solidFill>
                <a:effectLst/>
                <a:latin typeface="+mj-lt"/>
              </a:rPr>
              <a:t>1900</a:t>
            </a:r>
            <a:endParaRPr kumimoji="0" lang="fr-FR" altLang="fr-FR"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altLang="fr-FR" sz="2400" b="0" i="0" u="none" strike="noStrike" cap="none" normalizeH="0" baseline="0" dirty="0">
                <a:ln>
                  <a:noFill/>
                </a:ln>
                <a:solidFill>
                  <a:schemeClr val="tx1"/>
                </a:solidFill>
                <a:effectLst/>
                <a:latin typeface="+mj-lt"/>
              </a:rPr>
              <a:t> Sur </a:t>
            </a:r>
            <a:r>
              <a:rPr kumimoji="0" lang="fr-FR" altLang="fr-FR" sz="2400" b="1" i="0" u="none" strike="noStrike" cap="none" normalizeH="0" baseline="0" dirty="0">
                <a:ln>
                  <a:noFill/>
                </a:ln>
                <a:solidFill>
                  <a:schemeClr val="tx1"/>
                </a:solidFill>
                <a:effectLst/>
                <a:latin typeface="+mj-lt"/>
              </a:rPr>
              <a:t>7000</a:t>
            </a:r>
            <a:r>
              <a:rPr kumimoji="0" lang="fr-FR" altLang="fr-FR" sz="2400" b="0" i="0" u="none" strike="noStrike" cap="none" normalizeH="0" baseline="0" dirty="0">
                <a:ln>
                  <a:noFill/>
                </a:ln>
                <a:solidFill>
                  <a:schemeClr val="tx1"/>
                </a:solidFill>
                <a:effectLst/>
                <a:latin typeface="+mj-lt"/>
              </a:rPr>
              <a:t> plantes cultivées, seules </a:t>
            </a:r>
            <a:r>
              <a:rPr kumimoji="0" lang="fr-FR" altLang="fr-FR" sz="2400" b="1" i="0" u="none" strike="noStrike" cap="none" normalizeH="0" baseline="0" dirty="0">
                <a:ln>
                  <a:noFill/>
                </a:ln>
                <a:solidFill>
                  <a:schemeClr val="tx1"/>
                </a:solidFill>
                <a:effectLst/>
                <a:latin typeface="+mj-lt"/>
              </a:rPr>
              <a:t>80 espèces</a:t>
            </a:r>
            <a:r>
              <a:rPr kumimoji="0" lang="fr-FR" altLang="fr-FR" sz="2400" b="0" i="0" u="none" strike="noStrike" cap="none" normalizeH="0" baseline="0" dirty="0">
                <a:ln>
                  <a:noFill/>
                </a:ln>
                <a:solidFill>
                  <a:schemeClr val="tx1"/>
                </a:solidFill>
                <a:effectLst/>
                <a:latin typeface="+mj-lt"/>
              </a:rPr>
              <a:t> contribuent réellement à l’alimentation humaine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altLang="fr-FR" sz="2400" b="1" i="0" u="none" strike="noStrike" cap="none" normalizeH="0" baseline="0" dirty="0">
                <a:ln>
                  <a:noFill/>
                </a:ln>
                <a:solidFill>
                  <a:schemeClr val="tx1"/>
                </a:solidFill>
                <a:effectLst/>
                <a:latin typeface="+mj-lt"/>
              </a:rPr>
              <a:t> 3 espèces (riz, maïs, blé)</a:t>
            </a:r>
            <a:r>
              <a:rPr kumimoji="0" lang="fr-FR" altLang="fr-FR" sz="2400" b="0" i="0" u="none" strike="noStrike" cap="none" normalizeH="0" baseline="0" dirty="0">
                <a:ln>
                  <a:noFill/>
                </a:ln>
                <a:solidFill>
                  <a:schemeClr val="tx1"/>
                </a:solidFill>
                <a:effectLst/>
                <a:latin typeface="+mj-lt"/>
              </a:rPr>
              <a:t> = </a:t>
            </a:r>
            <a:r>
              <a:rPr kumimoji="0" lang="fr-FR" altLang="fr-FR" sz="2400" b="1" i="0" u="none" strike="noStrike" cap="none" normalizeH="0" baseline="0" dirty="0">
                <a:ln>
                  <a:noFill/>
                </a:ln>
                <a:solidFill>
                  <a:schemeClr val="tx1"/>
                </a:solidFill>
                <a:effectLst/>
                <a:latin typeface="+mj-lt"/>
              </a:rPr>
              <a:t>50 %</a:t>
            </a:r>
            <a:r>
              <a:rPr kumimoji="0" lang="fr-FR" altLang="fr-FR" sz="2400" b="0" i="0" u="none" strike="noStrike" cap="none" normalizeH="0" baseline="0" dirty="0">
                <a:ln>
                  <a:noFill/>
                </a:ln>
                <a:solidFill>
                  <a:schemeClr val="tx1"/>
                </a:solidFill>
                <a:effectLst/>
                <a:latin typeface="+mj-lt"/>
              </a:rPr>
              <a:t> de l’apport calorique végétal mondial</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2400" b="0" i="0" u="none" strike="noStrike" cap="none" normalizeH="0" baseline="0" dirty="0">
              <a:ln>
                <a:noFill/>
              </a:ln>
              <a:solidFill>
                <a:schemeClr val="tx1"/>
              </a:solidFill>
              <a:effectLst/>
              <a:latin typeface="+mj-lt"/>
            </a:endParaRPr>
          </a:p>
          <a:p>
            <a:r>
              <a:rPr kumimoji="0" lang="fr-FR" altLang="fr-FR" sz="2000" i="0" u="none" strike="noStrike" cap="none" normalizeH="0" baseline="0" dirty="0">
                <a:ln>
                  <a:noFill/>
                </a:ln>
                <a:solidFill>
                  <a:schemeClr val="tx1"/>
                </a:solidFill>
                <a:effectLst/>
                <a:latin typeface="+mj-lt"/>
              </a:rPr>
              <a:t>Riz en Inde </a:t>
            </a:r>
            <a:r>
              <a:rPr lang="fr-FR" altLang="fr-FR" sz="2000" dirty="0">
                <a:latin typeface="+mj-lt"/>
              </a:rPr>
              <a:t>=</a:t>
            </a:r>
            <a:r>
              <a:rPr kumimoji="0" lang="fr-FR" altLang="fr-FR" sz="2000" b="0" i="0" u="none" strike="noStrike" cap="none" normalizeH="0" baseline="0" dirty="0">
                <a:ln>
                  <a:noFill/>
                </a:ln>
                <a:solidFill>
                  <a:schemeClr val="tx1"/>
                </a:solidFill>
                <a:effectLst/>
                <a:latin typeface="+mj-lt"/>
              </a:rPr>
              <a:t> </a:t>
            </a:r>
            <a:r>
              <a:rPr lang="fr-CH" sz="2000" b="1" dirty="0">
                <a:latin typeface="+mj-lt"/>
              </a:rPr>
              <a:t>95 % </a:t>
            </a:r>
            <a:r>
              <a:rPr lang="fr-CH" sz="2000" dirty="0">
                <a:latin typeface="+mj-lt"/>
              </a:rPr>
              <a:t>de perte</a:t>
            </a:r>
          </a:p>
          <a:p>
            <a:pPr marR="0" lvl="0" algn="l" defTabSz="914400" rtl="0" eaLnBrk="0" fontAlgn="base" latinLnBrk="0" hangingPunct="0">
              <a:lnSpc>
                <a:spcPct val="100000"/>
              </a:lnSpc>
              <a:spcBef>
                <a:spcPct val="0"/>
              </a:spcBef>
              <a:spcAft>
                <a:spcPct val="0"/>
              </a:spcAft>
              <a:buClrTx/>
              <a:buSzTx/>
              <a:tabLst/>
            </a:pPr>
            <a:r>
              <a:rPr kumimoji="0" lang="fr-FR" altLang="fr-FR" sz="2000" b="0" i="0" u="none" strike="noStrike" cap="none" normalizeH="0" baseline="0" dirty="0">
                <a:ln>
                  <a:noFill/>
                </a:ln>
                <a:solidFill>
                  <a:schemeClr val="tx1"/>
                </a:solidFill>
                <a:effectLst/>
                <a:latin typeface="+mj-lt"/>
              </a:rPr>
              <a:t>→ Aujourd’hui, </a:t>
            </a:r>
            <a:r>
              <a:rPr kumimoji="0" lang="fr-FR" altLang="fr-FR" sz="2000" b="1" i="0" u="none" strike="noStrike" cap="none" normalizeH="0" baseline="0" dirty="0">
                <a:ln>
                  <a:noFill/>
                </a:ln>
                <a:solidFill>
                  <a:schemeClr val="tx1"/>
                </a:solidFill>
                <a:effectLst/>
                <a:latin typeface="+mj-lt"/>
              </a:rPr>
              <a:t>10 variétés</a:t>
            </a:r>
            <a:r>
              <a:rPr kumimoji="0" lang="fr-FR" altLang="fr-FR" sz="2000" b="0" i="0" u="none" strike="noStrike" cap="none" normalizeH="0" baseline="0" dirty="0">
                <a:ln>
                  <a:noFill/>
                </a:ln>
                <a:solidFill>
                  <a:schemeClr val="tx1"/>
                </a:solidFill>
                <a:effectLst/>
                <a:latin typeface="+mj-lt"/>
              </a:rPr>
              <a:t> dominent </a:t>
            </a:r>
            <a:r>
              <a:rPr kumimoji="0" lang="fr-FR" altLang="fr-FR" sz="2000" b="1" i="0" u="none" strike="noStrike" cap="none" normalizeH="0" baseline="0" dirty="0">
                <a:ln>
                  <a:noFill/>
                </a:ln>
                <a:solidFill>
                  <a:schemeClr val="tx1"/>
                </a:solidFill>
                <a:effectLst/>
                <a:latin typeface="+mj-lt"/>
              </a:rPr>
              <a:t>75 %</a:t>
            </a:r>
            <a:r>
              <a:rPr kumimoji="0" lang="fr-FR" altLang="fr-FR" sz="2000" b="0" i="0" u="none" strike="noStrike" cap="none" normalizeH="0" baseline="0" dirty="0">
                <a:ln>
                  <a:noFill/>
                </a:ln>
                <a:solidFill>
                  <a:schemeClr val="tx1"/>
                </a:solidFill>
                <a:effectLst/>
                <a:latin typeface="+mj-lt"/>
              </a:rPr>
              <a:t> de la production mondiale de riz</a:t>
            </a:r>
          </a:p>
          <a:p>
            <a:pPr marL="0" marR="0" lvl="0" indent="0" algn="l" defTabSz="914400" rtl="0" eaLnBrk="0" fontAlgn="base" latinLnBrk="0" hangingPunct="0">
              <a:lnSpc>
                <a:spcPct val="100000"/>
              </a:lnSpc>
              <a:spcBef>
                <a:spcPct val="0"/>
              </a:spcBef>
              <a:spcAft>
                <a:spcPct val="0"/>
              </a:spcAft>
              <a:buClrTx/>
              <a:buSzTx/>
              <a:tabLst/>
            </a:pPr>
            <a:r>
              <a:rPr kumimoji="0" lang="fr-FR" altLang="fr-FR" sz="2000" i="0" u="none" strike="noStrike" cap="none" normalizeH="0" baseline="0" dirty="0">
                <a:ln>
                  <a:noFill/>
                </a:ln>
                <a:solidFill>
                  <a:schemeClr val="tx1"/>
                </a:solidFill>
                <a:effectLst/>
                <a:latin typeface="+mj-lt"/>
              </a:rPr>
              <a:t>Maïs au Mexique </a:t>
            </a:r>
            <a:r>
              <a:rPr kumimoji="0" lang="fr-FR" altLang="fr-FR" sz="2000" b="1" i="0" u="none" strike="noStrike" cap="none" normalizeH="0" baseline="0" dirty="0">
                <a:ln>
                  <a:noFill/>
                </a:ln>
                <a:solidFill>
                  <a:schemeClr val="tx1"/>
                </a:solidFill>
                <a:effectLst/>
                <a:latin typeface="+mj-lt"/>
              </a:rPr>
              <a:t>= 80 %</a:t>
            </a:r>
            <a:r>
              <a:rPr kumimoji="0" lang="fr-FR" altLang="fr-FR" sz="2000" b="0" i="0" u="none" strike="noStrike" cap="none" normalizeH="0" baseline="0" dirty="0">
                <a:ln>
                  <a:noFill/>
                </a:ln>
                <a:solidFill>
                  <a:schemeClr val="tx1"/>
                </a:solidFill>
                <a:effectLst/>
                <a:latin typeface="+mj-lt"/>
              </a:rPr>
              <a:t> de perte</a:t>
            </a:r>
          </a:p>
        </p:txBody>
      </p:sp>
    </p:spTree>
    <p:extLst>
      <p:ext uri="{BB962C8B-B14F-4D97-AF65-F5344CB8AC3E}">
        <p14:creationId xmlns:p14="http://schemas.microsoft.com/office/powerpoint/2010/main" val="965250628"/>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58CDB-9F9B-595A-A1B1-35D907A3137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37386FA-7608-76C5-2038-A87DC4C120C7}"/>
              </a:ext>
            </a:extLst>
          </p:cNvPr>
          <p:cNvSpPr>
            <a:spLocks noGrp="1"/>
          </p:cNvSpPr>
          <p:nvPr>
            <p:ph type="title"/>
          </p:nvPr>
        </p:nvSpPr>
        <p:spPr>
          <a:xfrm>
            <a:off x="460836" y="179790"/>
            <a:ext cx="10515600" cy="1325563"/>
          </a:xfrm>
        </p:spPr>
        <p:txBody>
          <a:bodyPr>
            <a:normAutofit/>
          </a:bodyPr>
          <a:lstStyle/>
          <a:p>
            <a:r>
              <a:rPr lang="de-CH" b="1" dirty="0"/>
              <a:t>Deux s</a:t>
            </a:r>
            <a:r>
              <a:rPr lang="de-CH" b="1" dirty="0" err="1"/>
              <a:t>ystèmes</a:t>
            </a:r>
            <a:r>
              <a:rPr lang="de-CH" b="1" dirty="0"/>
              <a:t> semenciers</a:t>
            </a:r>
            <a:endParaRPr lang="fr-CH" b="1" dirty="0"/>
          </a:p>
        </p:txBody>
      </p:sp>
      <p:pic>
        <p:nvPicPr>
          <p:cNvPr id="4" name="Grafik 1">
            <a:extLst>
              <a:ext uri="{FF2B5EF4-FFF2-40B4-BE49-F238E27FC236}">
                <a16:creationId xmlns:a16="http://schemas.microsoft.com/office/drawing/2014/main" id="{03A77C71-28B8-9AAE-D774-D30C59BCB0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216464"/>
            <a:ext cx="4346686" cy="2481377"/>
          </a:xfrm>
          <a:prstGeom prst="rect">
            <a:avLst/>
          </a:prstGeom>
        </p:spPr>
      </p:pic>
      <p:sp>
        <p:nvSpPr>
          <p:cNvPr id="5" name="Inhaltsplatzhalter 5">
            <a:extLst>
              <a:ext uri="{FF2B5EF4-FFF2-40B4-BE49-F238E27FC236}">
                <a16:creationId xmlns:a16="http://schemas.microsoft.com/office/drawing/2014/main" id="{86F94B0A-3363-E5AA-C4CC-F076EF523349}"/>
              </a:ext>
            </a:extLst>
          </p:cNvPr>
          <p:cNvSpPr txBox="1">
            <a:spLocks/>
          </p:cNvSpPr>
          <p:nvPr/>
        </p:nvSpPr>
        <p:spPr bwMode="auto">
          <a:xfrm>
            <a:off x="679622" y="4594815"/>
            <a:ext cx="466384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3838" indent="-219075" algn="l" defTabSz="685800" rtl="0" eaLnBrk="1" latinLnBrk="0" hangingPunct="1">
              <a:lnSpc>
                <a:spcPct val="90000"/>
              </a:lnSpc>
              <a:spcBef>
                <a:spcPts val="750"/>
              </a:spcBef>
              <a:spcAft>
                <a:spcPts val="600"/>
              </a:spcAft>
              <a:buClr>
                <a:srgbClr val="E00032"/>
              </a:buClr>
              <a:buSzPct val="110000"/>
              <a:buFont typeface="Wingdings" pitchFamily="2" charset="2"/>
              <a:buChar char="§"/>
              <a:tabLst/>
              <a:defRPr sz="2200" kern="1400" spc="0" baseline="0">
                <a:solidFill>
                  <a:schemeClr val="tx1"/>
                </a:solidFill>
                <a:latin typeface="Fira Sans Light" panose="020B0403050000020004" pitchFamily="34" charset="0"/>
                <a:ea typeface="Fira Sans Light" panose="020B0403050000020004" pitchFamily="34" charset="0"/>
                <a:cs typeface="+mn-cs"/>
              </a:defRPr>
            </a:lvl1pPr>
            <a:lvl2pPr marL="449263" indent="-22542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800" kern="1200">
                <a:solidFill>
                  <a:schemeClr val="tx1"/>
                </a:solidFill>
                <a:latin typeface="Fira Sans Light" panose="020B0403050000020004" pitchFamily="34" charset="0"/>
                <a:ea typeface="Fira Sans Light" panose="020B0403050000020004" pitchFamily="34" charset="0"/>
                <a:cs typeface="+mn-cs"/>
              </a:defRPr>
            </a:lvl2pPr>
            <a:lvl3pPr marL="668338" indent="-21907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500" kern="1200">
                <a:solidFill>
                  <a:schemeClr val="tx1"/>
                </a:solidFill>
                <a:latin typeface="Fira Sans Light" panose="020B0403050000020004" pitchFamily="34" charset="0"/>
                <a:ea typeface="Fira Sans Light" panose="020B0403050000020004" pitchFamily="34" charset="0"/>
                <a:cs typeface="+mn-cs"/>
              </a:defRPr>
            </a:lvl3pPr>
            <a:lvl4pPr marL="892175" indent="-223838"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4pPr>
            <a:lvl5pPr marL="1111250" indent="-21907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763" indent="0">
              <a:buNone/>
              <a:defRPr/>
            </a:pPr>
            <a:endParaRPr lang="de-CH" sz="2000" b="1" dirty="0">
              <a:solidFill>
                <a:srgbClr val="000000"/>
              </a:solidFill>
              <a:latin typeface="+mj-lt"/>
            </a:endParaRPr>
          </a:p>
          <a:p>
            <a:pPr marL="4763" indent="0" algn="ctr">
              <a:buNone/>
              <a:defRPr/>
            </a:pPr>
            <a:r>
              <a:rPr lang="de-CH" sz="2800" b="1" dirty="0">
                <a:solidFill>
                  <a:srgbClr val="000000"/>
                </a:solidFill>
                <a:latin typeface="+mj-lt"/>
              </a:rPr>
              <a:t>Semences gérées par </a:t>
            </a:r>
            <a:r>
              <a:rPr lang="de-CH" sz="2800" b="1" dirty="0" err="1">
                <a:solidFill>
                  <a:srgbClr val="000000"/>
                </a:solidFill>
                <a:latin typeface="+mj-lt"/>
              </a:rPr>
              <a:t>les</a:t>
            </a:r>
            <a:r>
              <a:rPr lang="de-CH" sz="2800" b="1" dirty="0">
                <a:solidFill>
                  <a:srgbClr val="000000"/>
                </a:solidFill>
                <a:latin typeface="+mj-lt"/>
              </a:rPr>
              <a:t> </a:t>
            </a:r>
            <a:r>
              <a:rPr lang="de-CH" sz="2800" b="1" dirty="0" err="1">
                <a:solidFill>
                  <a:srgbClr val="000000"/>
                </a:solidFill>
                <a:latin typeface="+mj-lt"/>
              </a:rPr>
              <a:t>familles</a:t>
            </a:r>
            <a:r>
              <a:rPr lang="de-CH" sz="2800" b="1" dirty="0">
                <a:solidFill>
                  <a:srgbClr val="000000"/>
                </a:solidFill>
                <a:latin typeface="+mj-lt"/>
              </a:rPr>
              <a:t> </a:t>
            </a:r>
            <a:r>
              <a:rPr lang="de-CH" sz="2800" b="1" dirty="0" err="1">
                <a:solidFill>
                  <a:srgbClr val="000000"/>
                </a:solidFill>
                <a:latin typeface="+mj-lt"/>
              </a:rPr>
              <a:t>paysannes</a:t>
            </a:r>
            <a:endParaRPr lang="de-CH" sz="2800" dirty="0">
              <a:solidFill>
                <a:srgbClr val="000000"/>
              </a:solidFill>
              <a:latin typeface="+mj-lt"/>
            </a:endParaRPr>
          </a:p>
        </p:txBody>
      </p:sp>
      <p:sp>
        <p:nvSpPr>
          <p:cNvPr id="6" name="Bildplatzhalter 6">
            <a:extLst>
              <a:ext uri="{FF2B5EF4-FFF2-40B4-BE49-F238E27FC236}">
                <a16:creationId xmlns:a16="http://schemas.microsoft.com/office/drawing/2014/main" id="{FC2D9851-9A99-8794-E572-AAB34EE1DF1B}"/>
              </a:ext>
            </a:extLst>
          </p:cNvPr>
          <p:cNvSpPr txBox="1">
            <a:spLocks/>
          </p:cNvSpPr>
          <p:nvPr/>
        </p:nvSpPr>
        <p:spPr bwMode="auto">
          <a:xfrm>
            <a:off x="6361398" y="5055818"/>
            <a:ext cx="504060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3838" indent="-219075" algn="l" defTabSz="685800" rtl="0" eaLnBrk="1" latinLnBrk="0" hangingPunct="1">
              <a:lnSpc>
                <a:spcPct val="90000"/>
              </a:lnSpc>
              <a:spcBef>
                <a:spcPts val="750"/>
              </a:spcBef>
              <a:spcAft>
                <a:spcPts val="600"/>
              </a:spcAft>
              <a:buClr>
                <a:srgbClr val="E00032"/>
              </a:buClr>
              <a:buSzPct val="110000"/>
              <a:buFont typeface="Wingdings" pitchFamily="2" charset="2"/>
              <a:buChar char="§"/>
              <a:tabLst/>
              <a:defRPr sz="2200" kern="1400" spc="0" baseline="0">
                <a:solidFill>
                  <a:schemeClr val="tx1"/>
                </a:solidFill>
                <a:latin typeface="Fira Sans Light" panose="020B0403050000020004" pitchFamily="34" charset="0"/>
                <a:ea typeface="Fira Sans Light" panose="020B0403050000020004" pitchFamily="34" charset="0"/>
                <a:cs typeface="+mn-cs"/>
              </a:defRPr>
            </a:lvl1pPr>
            <a:lvl2pPr marL="449263" indent="-18097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800" kern="1200">
                <a:solidFill>
                  <a:schemeClr val="tx1"/>
                </a:solidFill>
                <a:latin typeface="Fira Sans Light" panose="020B0403050000020004" pitchFamily="34" charset="0"/>
                <a:ea typeface="Fira Sans Light" panose="020B0403050000020004" pitchFamily="34" charset="0"/>
                <a:cs typeface="+mn-cs"/>
              </a:defRPr>
            </a:lvl2pPr>
            <a:lvl3pPr marL="622300" indent="-173038"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500" kern="1200">
                <a:solidFill>
                  <a:schemeClr val="tx1"/>
                </a:solidFill>
                <a:latin typeface="Fira Sans Light" panose="020B0403050000020004" pitchFamily="34" charset="0"/>
                <a:ea typeface="Fira Sans Light" panose="020B0403050000020004" pitchFamily="34" charset="0"/>
                <a:cs typeface="+mn-cs"/>
              </a:defRPr>
            </a:lvl3pPr>
            <a:lvl4pPr marL="800100" indent="-176213"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4pPr>
            <a:lvl5pPr marL="977900" indent="-177800"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763" indent="0" algn="ctr">
              <a:buNone/>
              <a:defRPr/>
            </a:pPr>
            <a:r>
              <a:rPr lang="de-CH" sz="2800" b="1" dirty="0">
                <a:solidFill>
                  <a:srgbClr val="000000"/>
                </a:solidFill>
                <a:latin typeface="+mj-lt"/>
              </a:rPr>
              <a:t>Semences </a:t>
            </a:r>
            <a:r>
              <a:rPr lang="de-CH" sz="2800" b="1" dirty="0" err="1">
                <a:solidFill>
                  <a:srgbClr val="000000"/>
                </a:solidFill>
                <a:latin typeface="+mj-lt"/>
              </a:rPr>
              <a:t>commerciales</a:t>
            </a:r>
            <a:r>
              <a:rPr lang="de-CH" sz="2800" b="1" dirty="0">
                <a:solidFill>
                  <a:srgbClr val="000000"/>
                </a:solidFill>
                <a:latin typeface="+mj-lt"/>
              </a:rPr>
              <a:t> </a:t>
            </a:r>
            <a:r>
              <a:rPr lang="de-CH" sz="2800" b="1" dirty="0" err="1">
                <a:solidFill>
                  <a:srgbClr val="000000"/>
                </a:solidFill>
                <a:latin typeface="+mj-lt"/>
              </a:rPr>
              <a:t>produites</a:t>
            </a:r>
            <a:r>
              <a:rPr lang="de-CH" sz="2800" b="1" dirty="0">
                <a:solidFill>
                  <a:srgbClr val="000000"/>
                </a:solidFill>
                <a:latin typeface="+mj-lt"/>
              </a:rPr>
              <a:t> par </a:t>
            </a:r>
            <a:r>
              <a:rPr lang="de-CH" sz="2800" b="1" dirty="0" err="1">
                <a:solidFill>
                  <a:srgbClr val="000000"/>
                </a:solidFill>
                <a:latin typeface="+mj-lt"/>
              </a:rPr>
              <a:t>les</a:t>
            </a:r>
            <a:r>
              <a:rPr lang="de-CH" sz="2800" b="1" dirty="0">
                <a:solidFill>
                  <a:srgbClr val="000000"/>
                </a:solidFill>
                <a:latin typeface="+mj-lt"/>
              </a:rPr>
              <a:t> multinationales (Ex. : Syngenta en Suisse)</a:t>
            </a:r>
          </a:p>
          <a:p>
            <a:pPr>
              <a:buFont typeface="Arial" panose="020B0604020202020204" pitchFamily="34" charset="0"/>
              <a:buChar char="•"/>
              <a:defRPr/>
            </a:pPr>
            <a:endParaRPr lang="de-CH" sz="1400" dirty="0">
              <a:solidFill>
                <a:srgbClr val="000000"/>
              </a:solidFill>
            </a:endParaRPr>
          </a:p>
          <a:p>
            <a:pPr>
              <a:buFont typeface="Arial" panose="020B0604020202020204" pitchFamily="34" charset="0"/>
              <a:buChar char="•"/>
              <a:defRPr/>
            </a:pPr>
            <a:endParaRPr lang="de-CH" sz="1800" dirty="0">
              <a:solidFill>
                <a:srgbClr val="000000"/>
              </a:solidFill>
            </a:endParaRPr>
          </a:p>
        </p:txBody>
      </p:sp>
      <p:pic>
        <p:nvPicPr>
          <p:cNvPr id="7" name="Grafik 2">
            <a:extLst>
              <a:ext uri="{FF2B5EF4-FFF2-40B4-BE49-F238E27FC236}">
                <a16:creationId xmlns:a16="http://schemas.microsoft.com/office/drawing/2014/main" id="{F3B7526C-D2A9-ED33-64AB-14B00B8A64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4948" y="2070352"/>
            <a:ext cx="2813511" cy="2683084"/>
          </a:xfrm>
          <a:prstGeom prst="rect">
            <a:avLst/>
          </a:prstGeom>
        </p:spPr>
      </p:pic>
      <p:pic>
        <p:nvPicPr>
          <p:cNvPr id="2" name="Image 1" descr="Une image contenant texte, Police, logo, capture d’écran&#10;&#10;Le contenu généré par l’IA peut être incorrect.">
            <a:extLst>
              <a:ext uri="{FF2B5EF4-FFF2-40B4-BE49-F238E27FC236}">
                <a16:creationId xmlns:a16="http://schemas.microsoft.com/office/drawing/2014/main" id="{5FED3717-ABDC-9CD2-BBB9-434CCF133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17227983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34BC-6932-E646-5CFF-33E582D2C09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D172449-6155-A524-A577-7B2626524D85}"/>
              </a:ext>
            </a:extLst>
          </p:cNvPr>
          <p:cNvPicPr>
            <a:picLocks noChangeAspect="1"/>
          </p:cNvPicPr>
          <p:nvPr/>
        </p:nvPicPr>
        <p:blipFill>
          <a:blip r:embed="rId3"/>
          <a:srcRect l="22400" r="16423" b="1"/>
          <a:stretch>
            <a:fillRect/>
          </a:stretch>
        </p:blipFill>
        <p:spPr>
          <a:xfrm>
            <a:off x="8420100" y="1940229"/>
            <a:ext cx="3612556" cy="4044942"/>
          </a:xfrm>
          <a:prstGeom prst="rect">
            <a:avLst/>
          </a:prstGeom>
          <a:noFill/>
        </p:spPr>
      </p:pic>
      <p:sp>
        <p:nvSpPr>
          <p:cNvPr id="3" name="Titel 2">
            <a:extLst>
              <a:ext uri="{FF2B5EF4-FFF2-40B4-BE49-F238E27FC236}">
                <a16:creationId xmlns:a16="http://schemas.microsoft.com/office/drawing/2014/main" id="{2144BDBF-46D2-056C-632F-9D600563B701}"/>
              </a:ext>
            </a:extLst>
          </p:cNvPr>
          <p:cNvSpPr>
            <a:spLocks noGrp="1"/>
          </p:cNvSpPr>
          <p:nvPr>
            <p:ph type="title"/>
          </p:nvPr>
        </p:nvSpPr>
        <p:spPr>
          <a:xfrm>
            <a:off x="247519" y="136522"/>
            <a:ext cx="9280423" cy="1325563"/>
          </a:xfrm>
        </p:spPr>
        <p:txBody>
          <a:bodyPr vert="horz" lIns="91440" tIns="45720" rIns="91440" bIns="45720" rtlCol="0" anchor="ctr">
            <a:normAutofit/>
          </a:bodyPr>
          <a:lstStyle/>
          <a:p>
            <a:r>
              <a:rPr lang="de-CH" b="1" dirty="0"/>
              <a:t>Monopole des </a:t>
            </a:r>
            <a:r>
              <a:rPr lang="de-CH" b="1" dirty="0" err="1"/>
              <a:t>marchés</a:t>
            </a:r>
            <a:br>
              <a:rPr lang="de-CH" b="1" dirty="0"/>
            </a:br>
            <a:r>
              <a:rPr lang="de-CH" b="1" dirty="0" err="1"/>
              <a:t>sur</a:t>
            </a:r>
            <a:r>
              <a:rPr lang="de-CH" b="1" dirty="0"/>
              <a:t> </a:t>
            </a:r>
            <a:r>
              <a:rPr lang="de-CH" b="1" dirty="0" err="1"/>
              <a:t>les</a:t>
            </a:r>
            <a:r>
              <a:rPr lang="de-CH" b="1" dirty="0"/>
              <a:t> </a:t>
            </a:r>
            <a:r>
              <a:rPr lang="de-CH" b="1" dirty="0" err="1"/>
              <a:t>semences</a:t>
            </a:r>
            <a:endParaRPr lang="de-CH" b="1" dirty="0"/>
          </a:p>
        </p:txBody>
      </p:sp>
      <p:sp>
        <p:nvSpPr>
          <p:cNvPr id="8" name="Textfeld 7">
            <a:extLst>
              <a:ext uri="{FF2B5EF4-FFF2-40B4-BE49-F238E27FC236}">
                <a16:creationId xmlns:a16="http://schemas.microsoft.com/office/drawing/2014/main" id="{7AB271B2-0934-F249-9847-1ADC25D40ABF}"/>
              </a:ext>
            </a:extLst>
          </p:cNvPr>
          <p:cNvSpPr txBox="1"/>
          <p:nvPr/>
        </p:nvSpPr>
        <p:spPr>
          <a:xfrm>
            <a:off x="231543" y="1657351"/>
            <a:ext cx="8188557" cy="4699002"/>
          </a:xfrm>
          <a:prstGeom prst="rect">
            <a:avLst/>
          </a:prstGeom>
        </p:spPr>
        <p:txBody>
          <a:bodyPr vert="horz" lIns="91440" tIns="45720" rIns="91440" bIns="45720" rtlCol="0">
            <a:normAutofit fontScale="70000" lnSpcReduction="20000"/>
          </a:bodyPr>
          <a:lstStyle/>
          <a:p>
            <a:r>
              <a:rPr lang="fr-CH" sz="2900" b="1" dirty="0"/>
              <a:t>Évolution historique:</a:t>
            </a:r>
          </a:p>
          <a:p>
            <a:endParaRPr lang="fr-CH" sz="2600" b="1" dirty="0"/>
          </a:p>
          <a:p>
            <a:pPr marL="457200" indent="-457200">
              <a:lnSpc>
                <a:spcPct val="170000"/>
              </a:lnSpc>
              <a:buFont typeface="Arial" panose="020B0604020202020204" pitchFamily="34" charset="0"/>
              <a:buChar char="•"/>
            </a:pPr>
            <a:r>
              <a:rPr lang="fr-CH" sz="2600" b="1" dirty="0"/>
              <a:t>Années 1980</a:t>
            </a:r>
            <a:r>
              <a:rPr lang="fr-CH" sz="2600" dirty="0"/>
              <a:t> : retrait progressif de la </a:t>
            </a:r>
            <a:r>
              <a:rPr lang="fr-CH" sz="2600" b="1" dirty="0"/>
              <a:t>recherche agricole publique</a:t>
            </a:r>
            <a:endParaRPr lang="fr-CH" sz="2600" dirty="0"/>
          </a:p>
          <a:p>
            <a:pPr marL="457200" indent="-457200">
              <a:lnSpc>
                <a:spcPct val="170000"/>
              </a:lnSpc>
              <a:buFont typeface="Arial" panose="020B0604020202020204" pitchFamily="34" charset="0"/>
              <a:buChar char="•"/>
            </a:pPr>
            <a:r>
              <a:rPr lang="fr-CH" sz="2600" b="1" dirty="0"/>
              <a:t>Privatisation de la sélection</a:t>
            </a:r>
            <a:r>
              <a:rPr lang="fr-CH" sz="2600" dirty="0"/>
              <a:t> → rôle des familles paysannes limité à l’utilisation des semences</a:t>
            </a:r>
          </a:p>
          <a:p>
            <a:pPr marL="457200" indent="-457200">
              <a:lnSpc>
                <a:spcPct val="170000"/>
              </a:lnSpc>
              <a:buFont typeface="Arial" panose="020B0604020202020204" pitchFamily="34" charset="0"/>
              <a:buChar char="•"/>
            </a:pPr>
            <a:r>
              <a:rPr lang="fr-CH" sz="2600" b="1" dirty="0"/>
              <a:t>Répartition des tâches</a:t>
            </a:r>
            <a:r>
              <a:rPr lang="fr-CH" sz="2600" dirty="0"/>
              <a:t> : sélectionneurs privés vs familles paysannes</a:t>
            </a:r>
          </a:p>
          <a:p>
            <a:endParaRPr lang="fr-CH" sz="2900" dirty="0"/>
          </a:p>
          <a:p>
            <a:r>
              <a:rPr lang="fr-CH" sz="2900" b="1" dirty="0"/>
              <a:t>Concentration du marché :</a:t>
            </a:r>
          </a:p>
          <a:p>
            <a:endParaRPr lang="fr-CH" sz="2600" b="1" dirty="0"/>
          </a:p>
          <a:p>
            <a:pPr marL="457200" indent="-457200">
              <a:lnSpc>
                <a:spcPct val="170000"/>
              </a:lnSpc>
              <a:buFont typeface="Arial" panose="020B0604020202020204" pitchFamily="34" charset="0"/>
              <a:buChar char="•"/>
            </a:pPr>
            <a:r>
              <a:rPr lang="fr-CH" sz="2600" b="1" dirty="0"/>
              <a:t>Années 1990</a:t>
            </a:r>
            <a:r>
              <a:rPr lang="fr-CH" sz="2600" dirty="0"/>
              <a:t> : forte concentration du secteur</a:t>
            </a:r>
          </a:p>
          <a:p>
            <a:pPr marL="457200" indent="-457200">
              <a:lnSpc>
                <a:spcPct val="170000"/>
              </a:lnSpc>
              <a:buFont typeface="Arial" panose="020B0604020202020204" pitchFamily="34" charset="0"/>
              <a:buChar char="•"/>
            </a:pPr>
            <a:r>
              <a:rPr lang="fr-CH" sz="2600" b="1" dirty="0"/>
              <a:t>7000 entreprises semencières</a:t>
            </a:r>
            <a:r>
              <a:rPr lang="fr-CH" sz="2600" dirty="0"/>
              <a:t> → chacune détient </a:t>
            </a:r>
            <a:r>
              <a:rPr lang="fr-CH" sz="2600" b="1" dirty="0"/>
              <a:t>&lt; 1 %</a:t>
            </a:r>
            <a:r>
              <a:rPr lang="fr-CH" sz="2600" dirty="0"/>
              <a:t> du marché</a:t>
            </a:r>
          </a:p>
          <a:p>
            <a:pPr marL="457200" indent="-457200">
              <a:lnSpc>
                <a:spcPct val="170000"/>
              </a:lnSpc>
              <a:buFont typeface="Arial" panose="020B0604020202020204" pitchFamily="34" charset="0"/>
              <a:buChar char="•"/>
            </a:pPr>
            <a:r>
              <a:rPr lang="fr-CH" sz="2600" b="1" dirty="0"/>
              <a:t>Rachat par les entreprises chimiques</a:t>
            </a:r>
            <a:endParaRPr lang="fr-CH" sz="2600" dirty="0"/>
          </a:p>
          <a:p>
            <a:pPr marL="457200" indent="-457200">
              <a:lnSpc>
                <a:spcPct val="170000"/>
              </a:lnSpc>
              <a:buFont typeface="Arial" panose="020B0604020202020204" pitchFamily="34" charset="0"/>
              <a:buChar char="•"/>
            </a:pPr>
            <a:r>
              <a:rPr lang="fr-CH" sz="2600" dirty="0"/>
              <a:t>Aujourd’hui, </a:t>
            </a:r>
            <a:r>
              <a:rPr lang="fr-CH" sz="2600" b="1" dirty="0"/>
              <a:t>4 grandes entreprises</a:t>
            </a:r>
            <a:r>
              <a:rPr lang="fr-CH" sz="2600" dirty="0"/>
              <a:t> contrôlent </a:t>
            </a:r>
            <a:r>
              <a:rPr lang="fr-CH" sz="2600" b="1" dirty="0"/>
              <a:t>&gt; 50 %</a:t>
            </a:r>
            <a:r>
              <a:rPr lang="fr-CH" sz="2600" dirty="0"/>
              <a:t> du marché mondial</a:t>
            </a:r>
          </a:p>
          <a:p>
            <a:pPr marL="171450" lvl="1" indent="-171450" defTabSz="685800">
              <a:lnSpc>
                <a:spcPct val="90000"/>
              </a:lnSpc>
              <a:spcBef>
                <a:spcPts val="750"/>
              </a:spcBef>
              <a:spcAft>
                <a:spcPts val="600"/>
              </a:spcAft>
              <a:buClr>
                <a:srgbClr val="E00032"/>
              </a:buClr>
              <a:buSzPct val="110000"/>
              <a:buFont typeface="Arial" panose="020B0604020202020204" pitchFamily="34" charset="0"/>
              <a:buChar char="•"/>
            </a:pPr>
            <a:endParaRPr lang="en-US" sz="1500" dirty="0"/>
          </a:p>
        </p:txBody>
      </p:sp>
      <p:sp>
        <p:nvSpPr>
          <p:cNvPr id="18" name="Slide Number Placeholder 5">
            <a:extLst>
              <a:ext uri="{FF2B5EF4-FFF2-40B4-BE49-F238E27FC236}">
                <a16:creationId xmlns:a16="http://schemas.microsoft.com/office/drawing/2014/main" id="{5578551D-BD29-0A6A-6423-F55DA938703D}"/>
              </a:ext>
            </a:extLst>
          </p:cNvPr>
          <p:cNvSpPr>
            <a:spLocks noGrp="1"/>
          </p:cNvSpPr>
          <p:nvPr>
            <p:ph type="sldNum" sz="quarter" idx="12"/>
          </p:nvPr>
        </p:nvSpPr>
        <p:spPr>
          <a:xfrm>
            <a:off x="7981950" y="6356353"/>
            <a:ext cx="2057400" cy="365125"/>
          </a:xfrm>
        </p:spPr>
        <p:txBody>
          <a:bodyPr vert="horz" lIns="91440" tIns="45720" rIns="91440" bIns="45720" rtlCol="0" anchor="ctr">
            <a:normAutofit/>
          </a:bodyPr>
          <a:lstStyle/>
          <a:p>
            <a:pPr>
              <a:spcAft>
                <a:spcPts val="600"/>
              </a:spcAft>
            </a:pPr>
            <a:fld id="{40E5E9BA-979F-47C8-B1E8-6B5FDE8D4D29}" type="slidenum">
              <a:rPr lang="fr-CH" smtClean="0"/>
              <a:pPr>
                <a:spcAft>
                  <a:spcPts val="600"/>
                </a:spcAft>
              </a:pPr>
              <a:t>6</a:t>
            </a:fld>
            <a:endParaRPr lang="fr-CH"/>
          </a:p>
        </p:txBody>
      </p:sp>
      <p:pic>
        <p:nvPicPr>
          <p:cNvPr id="4" name="Image 3" descr="Une image contenant texte, Police, logo, capture d’écran&#10;&#10;Le contenu généré par l’IA peut être incorrect.">
            <a:extLst>
              <a:ext uri="{FF2B5EF4-FFF2-40B4-BE49-F238E27FC236}">
                <a16:creationId xmlns:a16="http://schemas.microsoft.com/office/drawing/2014/main" id="{ABB224A4-373A-35C5-8C33-E31B9A104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104944551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EE13-BC26-E663-484D-1036457AC0D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9D46D10-53FA-C449-91C3-78E6B91AC228}"/>
              </a:ext>
            </a:extLst>
          </p:cNvPr>
          <p:cNvSpPr>
            <a:spLocks noGrp="1"/>
          </p:cNvSpPr>
          <p:nvPr>
            <p:ph type="title"/>
          </p:nvPr>
        </p:nvSpPr>
        <p:spPr>
          <a:xfrm>
            <a:off x="427486" y="107852"/>
            <a:ext cx="7886700" cy="1325563"/>
          </a:xfrm>
        </p:spPr>
        <p:txBody>
          <a:bodyPr vert="horz" lIns="91440" tIns="45720" rIns="91440" bIns="45720" rtlCol="0" anchor="ctr">
            <a:normAutofit/>
          </a:bodyPr>
          <a:lstStyle/>
          <a:p>
            <a:r>
              <a:rPr lang="de-CH" b="1" dirty="0" err="1"/>
              <a:t>Semences</a:t>
            </a:r>
            <a:r>
              <a:rPr lang="de-CH" b="1" dirty="0"/>
              <a:t> </a:t>
            </a:r>
            <a:r>
              <a:rPr lang="de-CH" b="1" dirty="0" err="1"/>
              <a:t>paysannes</a:t>
            </a:r>
            <a:r>
              <a:rPr lang="de-CH" b="1" dirty="0"/>
              <a:t> </a:t>
            </a:r>
            <a:endParaRPr lang="fr-CH" b="1" dirty="0"/>
          </a:p>
        </p:txBody>
      </p:sp>
      <p:sp>
        <p:nvSpPr>
          <p:cNvPr id="5" name="Inhaltsplatzhalter 5">
            <a:extLst>
              <a:ext uri="{FF2B5EF4-FFF2-40B4-BE49-F238E27FC236}">
                <a16:creationId xmlns:a16="http://schemas.microsoft.com/office/drawing/2014/main" id="{8974D3D9-E25A-2062-A422-CFDBB32D2CEB}"/>
              </a:ext>
            </a:extLst>
          </p:cNvPr>
          <p:cNvSpPr txBox="1">
            <a:spLocks/>
          </p:cNvSpPr>
          <p:nvPr/>
        </p:nvSpPr>
        <p:spPr bwMode="auto">
          <a:xfrm>
            <a:off x="3771900" y="1509431"/>
            <a:ext cx="8115300" cy="4846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lvl1pPr marL="223838" indent="-219075" algn="l" defTabSz="685800" rtl="0" eaLnBrk="1" latinLnBrk="0" hangingPunct="1">
              <a:lnSpc>
                <a:spcPct val="90000"/>
              </a:lnSpc>
              <a:spcBef>
                <a:spcPts val="750"/>
              </a:spcBef>
              <a:spcAft>
                <a:spcPts val="600"/>
              </a:spcAft>
              <a:buClr>
                <a:srgbClr val="E00032"/>
              </a:buClr>
              <a:buSzPct val="110000"/>
              <a:buFont typeface="Wingdings" pitchFamily="2" charset="2"/>
              <a:buChar char="§"/>
              <a:tabLst/>
              <a:defRPr sz="2200" kern="1400" spc="0" baseline="0">
                <a:solidFill>
                  <a:schemeClr val="tx1"/>
                </a:solidFill>
                <a:latin typeface="Fira Sans Light" panose="020B0403050000020004" pitchFamily="34" charset="0"/>
                <a:ea typeface="Fira Sans Light" panose="020B0403050000020004" pitchFamily="34" charset="0"/>
                <a:cs typeface="+mn-cs"/>
              </a:defRPr>
            </a:lvl1pPr>
            <a:lvl2pPr marL="449263" indent="-22542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800" kern="1200">
                <a:solidFill>
                  <a:schemeClr val="tx1"/>
                </a:solidFill>
                <a:latin typeface="Fira Sans Light" panose="020B0403050000020004" pitchFamily="34" charset="0"/>
                <a:ea typeface="Fira Sans Light" panose="020B0403050000020004" pitchFamily="34" charset="0"/>
                <a:cs typeface="+mn-cs"/>
              </a:defRPr>
            </a:lvl2pPr>
            <a:lvl3pPr marL="668338" indent="-21907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500" kern="1200">
                <a:solidFill>
                  <a:schemeClr val="tx1"/>
                </a:solidFill>
                <a:latin typeface="Fira Sans Light" panose="020B0403050000020004" pitchFamily="34" charset="0"/>
                <a:ea typeface="Fira Sans Light" panose="020B0403050000020004" pitchFamily="34" charset="0"/>
                <a:cs typeface="+mn-cs"/>
              </a:defRPr>
            </a:lvl3pPr>
            <a:lvl4pPr marL="892175" indent="-223838"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4pPr>
            <a:lvl5pPr marL="1111250" indent="-21907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763" indent="0">
              <a:buNone/>
            </a:pPr>
            <a:r>
              <a:rPr lang="fr-CH" sz="2400" b="1" dirty="0">
                <a:latin typeface="+mj-lt"/>
              </a:rPr>
              <a:t>80 % des semences utilisées par les familles paysannes</a:t>
            </a:r>
            <a:endParaRPr lang="fr-CH" sz="2400" dirty="0">
              <a:latin typeface="+mj-lt"/>
            </a:endParaRPr>
          </a:p>
          <a:p>
            <a:r>
              <a:rPr lang="fr-CH" sz="2000" dirty="0">
                <a:latin typeface="+mj-lt"/>
              </a:rPr>
              <a:t>Issues de la sélection, conservation, échange et utilisation locale</a:t>
            </a:r>
          </a:p>
          <a:p>
            <a:r>
              <a:rPr lang="fr-CH" sz="2000" dirty="0">
                <a:latin typeface="+mj-lt"/>
              </a:rPr>
              <a:t>Adaptées aux conditions du terroir</a:t>
            </a:r>
          </a:p>
          <a:p>
            <a:pPr marL="4763" indent="0">
              <a:buNone/>
            </a:pPr>
            <a:r>
              <a:rPr lang="fr-CH" sz="2400" b="1" dirty="0">
                <a:latin typeface="+mj-lt"/>
              </a:rPr>
              <a:t>Un système semencier traditionnel</a:t>
            </a:r>
            <a:endParaRPr lang="fr-CH" sz="2400" dirty="0">
              <a:latin typeface="+mj-lt"/>
            </a:endParaRPr>
          </a:p>
          <a:p>
            <a:r>
              <a:rPr lang="fr-CH" sz="2000" dirty="0">
                <a:latin typeface="+mj-lt"/>
              </a:rPr>
              <a:t>Principalement pratiqué par les familles paysannes du pays du Sud </a:t>
            </a:r>
          </a:p>
          <a:p>
            <a:r>
              <a:rPr lang="fr-CH" sz="2000" dirty="0">
                <a:latin typeface="+mj-lt"/>
              </a:rPr>
              <a:t>Rôle clé des femmes</a:t>
            </a:r>
          </a:p>
          <a:p>
            <a:pPr marL="4763" indent="0">
              <a:buNone/>
            </a:pPr>
            <a:r>
              <a:rPr lang="fr-CH" sz="2400" b="1" dirty="0">
                <a:latin typeface="+mj-lt"/>
              </a:rPr>
              <a:t>Avantages économiques</a:t>
            </a:r>
            <a:endParaRPr lang="fr-CH" sz="2400" dirty="0">
              <a:latin typeface="+mj-lt"/>
            </a:endParaRPr>
          </a:p>
          <a:p>
            <a:pPr lvl="0"/>
            <a:r>
              <a:rPr lang="fr-CH" sz="2000" dirty="0">
                <a:latin typeface="+mj-lt"/>
              </a:rPr>
              <a:t>Semences propres → réduction des coûts</a:t>
            </a:r>
          </a:p>
          <a:p>
            <a:pPr lvl="0"/>
            <a:r>
              <a:rPr lang="fr-CH" sz="2000" dirty="0">
                <a:latin typeface="+mj-lt"/>
              </a:rPr>
              <a:t>Autonomie paysanne renforcée</a:t>
            </a:r>
          </a:p>
          <a:p>
            <a:pPr lvl="0"/>
            <a:r>
              <a:rPr lang="fr-CH" sz="2000" dirty="0">
                <a:latin typeface="+mj-lt"/>
              </a:rPr>
              <a:t>Moins de risques d’endettement liés à l’achat de semences, pesticides, etc.</a:t>
            </a:r>
          </a:p>
        </p:txBody>
      </p:sp>
      <p:pic>
        <p:nvPicPr>
          <p:cNvPr id="4" name="Grafik 1">
            <a:extLst>
              <a:ext uri="{FF2B5EF4-FFF2-40B4-BE49-F238E27FC236}">
                <a16:creationId xmlns:a16="http://schemas.microsoft.com/office/drawing/2014/main" id="{1D2D18B5-D379-67FD-8023-B2D22EE1911D}"/>
              </a:ext>
            </a:extLst>
          </p:cNvPr>
          <p:cNvPicPr>
            <a:picLocks noChangeAspect="1"/>
          </p:cNvPicPr>
          <p:nvPr/>
        </p:nvPicPr>
        <p:blipFill>
          <a:blip r:embed="rId3" cstate="screen">
            <a:extLst>
              <a:ext uri="{28A0092B-C50C-407E-A947-70E740481C1C}">
                <a14:useLocalDpi xmlns:a14="http://schemas.microsoft.com/office/drawing/2010/main"/>
              </a:ext>
            </a:extLst>
          </a:blip>
          <a:srcRect l="16198" r="32902"/>
          <a:stretch>
            <a:fillRect/>
          </a:stretch>
        </p:blipFill>
        <p:spPr>
          <a:xfrm>
            <a:off x="576635" y="2027238"/>
            <a:ext cx="2947615" cy="3300415"/>
          </a:xfrm>
          <a:prstGeom prst="rect">
            <a:avLst/>
          </a:prstGeom>
          <a:noFill/>
        </p:spPr>
      </p:pic>
      <p:sp>
        <p:nvSpPr>
          <p:cNvPr id="12" name="Slide Number Placeholder 5">
            <a:extLst>
              <a:ext uri="{FF2B5EF4-FFF2-40B4-BE49-F238E27FC236}">
                <a16:creationId xmlns:a16="http://schemas.microsoft.com/office/drawing/2014/main" id="{0C8A752C-BECF-720A-7961-A291A59275FF}"/>
              </a:ext>
            </a:extLst>
          </p:cNvPr>
          <p:cNvSpPr>
            <a:spLocks noGrp="1"/>
          </p:cNvSpPr>
          <p:nvPr>
            <p:ph type="sldNum" sz="quarter" idx="12"/>
          </p:nvPr>
        </p:nvSpPr>
        <p:spPr>
          <a:xfrm>
            <a:off x="7981950" y="6356353"/>
            <a:ext cx="2057400" cy="365125"/>
          </a:xfrm>
        </p:spPr>
        <p:txBody>
          <a:bodyPr/>
          <a:lstStyle/>
          <a:p>
            <a:pPr>
              <a:spcAft>
                <a:spcPts val="600"/>
              </a:spcAft>
            </a:pPr>
            <a:fld id="{40E5E9BA-979F-47C8-B1E8-6B5FDE8D4D29}" type="slidenum">
              <a:rPr lang="fr-CH" smtClean="0"/>
              <a:pPr>
                <a:spcAft>
                  <a:spcPts val="600"/>
                </a:spcAft>
              </a:pPr>
              <a:t>7</a:t>
            </a:fld>
            <a:endParaRPr lang="fr-CH"/>
          </a:p>
        </p:txBody>
      </p:sp>
      <p:pic>
        <p:nvPicPr>
          <p:cNvPr id="2" name="Image 1" descr="Une image contenant texte, Police, logo, capture d’écran&#10;&#10;Le contenu généré par l’IA peut être incorrect.">
            <a:extLst>
              <a:ext uri="{FF2B5EF4-FFF2-40B4-BE49-F238E27FC236}">
                <a16:creationId xmlns:a16="http://schemas.microsoft.com/office/drawing/2014/main" id="{09C8A473-10AD-F6D5-2FDD-E3F01EE64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2061995646"/>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9495" y="249384"/>
            <a:ext cx="8688521" cy="1325563"/>
          </a:xfrm>
        </p:spPr>
        <p:txBody>
          <a:bodyPr anchor="ctr">
            <a:normAutofit/>
          </a:bodyPr>
          <a:lstStyle/>
          <a:p>
            <a:r>
              <a:rPr lang="fr-CH" b="1" dirty="0"/>
              <a:t>Semences paysannes : un pilier </a:t>
            </a:r>
            <a:br>
              <a:rPr lang="fr-CH" b="1" dirty="0"/>
            </a:br>
            <a:r>
              <a:rPr lang="fr-CH" b="1" dirty="0"/>
              <a:t>face aux crises globales</a:t>
            </a:r>
            <a:endParaRPr lang="de-CH" dirty="0"/>
          </a:p>
        </p:txBody>
      </p:sp>
      <p:sp>
        <p:nvSpPr>
          <p:cNvPr id="18" name="Slide Number Placeholder 4">
            <a:extLst>
              <a:ext uri="{FF2B5EF4-FFF2-40B4-BE49-F238E27FC236}">
                <a16:creationId xmlns:a16="http://schemas.microsoft.com/office/drawing/2014/main" id="{7CE302A2-EE83-D4D7-7E24-894CC247F818}"/>
              </a:ext>
            </a:extLst>
          </p:cNvPr>
          <p:cNvSpPr>
            <a:spLocks noGrp="1"/>
          </p:cNvSpPr>
          <p:nvPr>
            <p:ph type="sldNum" sz="quarter" idx="12"/>
          </p:nvPr>
        </p:nvSpPr>
        <p:spPr>
          <a:xfrm>
            <a:off x="7981950" y="6356353"/>
            <a:ext cx="2057400" cy="365125"/>
          </a:xfrm>
        </p:spPr>
        <p:txBody>
          <a:bodyPr/>
          <a:lstStyle/>
          <a:p>
            <a:pPr>
              <a:spcAft>
                <a:spcPts val="600"/>
              </a:spcAft>
            </a:pPr>
            <a:fld id="{40E5E9BA-979F-47C8-B1E8-6B5FDE8D4D29}" type="slidenum">
              <a:rPr lang="fr-CH" smtClean="0"/>
              <a:pPr>
                <a:spcAft>
                  <a:spcPts val="600"/>
                </a:spcAft>
              </a:pPr>
              <a:t>8</a:t>
            </a:fld>
            <a:endParaRPr lang="fr-CH"/>
          </a:p>
        </p:txBody>
      </p:sp>
      <p:graphicFrame>
        <p:nvGraphicFramePr>
          <p:cNvPr id="11" name="ZoneTexte 1">
            <a:extLst>
              <a:ext uri="{FF2B5EF4-FFF2-40B4-BE49-F238E27FC236}">
                <a16:creationId xmlns:a16="http://schemas.microsoft.com/office/drawing/2014/main" id="{9F15C688-EA9D-AAC9-1915-1744110AC24B}"/>
              </a:ext>
            </a:extLst>
          </p:cNvPr>
          <p:cNvGraphicFramePr/>
          <p:nvPr>
            <p:extLst>
              <p:ext uri="{D42A27DB-BD31-4B8C-83A1-F6EECF244321}">
                <p14:modId xmlns:p14="http://schemas.microsoft.com/office/powerpoint/2010/main" val="877205276"/>
              </p:ext>
            </p:extLst>
          </p:nvPr>
        </p:nvGraphicFramePr>
        <p:xfrm>
          <a:off x="742952" y="1825626"/>
          <a:ext cx="10877548" cy="4668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descr="Une image contenant texte, Police, logo, capture d’écran&#10;&#10;Le contenu généré par l’IA peut être incorrect.">
            <a:extLst>
              <a:ext uri="{FF2B5EF4-FFF2-40B4-BE49-F238E27FC236}">
                <a16:creationId xmlns:a16="http://schemas.microsoft.com/office/drawing/2014/main" id="{96BCEF56-7E95-B540-1088-15C22640A6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Tree>
    <p:extLst>
      <p:ext uri="{BB962C8B-B14F-4D97-AF65-F5344CB8AC3E}">
        <p14:creationId xmlns:p14="http://schemas.microsoft.com/office/powerpoint/2010/main" val="335653580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2A6F-4857-73A5-AB16-3687D1F1804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1EA6057-DC4A-13C5-E58A-5768EA82831F}"/>
              </a:ext>
            </a:extLst>
          </p:cNvPr>
          <p:cNvSpPr>
            <a:spLocks noGrp="1"/>
          </p:cNvSpPr>
          <p:nvPr>
            <p:ph type="title"/>
          </p:nvPr>
        </p:nvSpPr>
        <p:spPr>
          <a:xfrm>
            <a:off x="454932" y="344392"/>
            <a:ext cx="7906733" cy="634307"/>
          </a:xfrm>
        </p:spPr>
        <p:txBody>
          <a:bodyPr vert="horz" lIns="0" tIns="0" rIns="0" bIns="0" rtlCol="0" anchor="b" anchorCtr="0">
            <a:noAutofit/>
          </a:bodyPr>
          <a:lstStyle/>
          <a:p>
            <a:r>
              <a:rPr lang="de-DE" b="1" dirty="0"/>
              <a:t>Semences commerciales</a:t>
            </a:r>
            <a:endParaRPr lang="de-DE" b="1" kern="1200" dirty="0">
              <a:latin typeface="+mj-lt"/>
              <a:ea typeface="+mj-ea"/>
              <a:cs typeface="+mj-cs"/>
            </a:endParaRPr>
          </a:p>
        </p:txBody>
      </p:sp>
      <p:pic>
        <p:nvPicPr>
          <p:cNvPr id="2" name="Image 1" descr="Une image contenant texte, Police, logo, capture d’écran&#10;&#10;Le contenu généré par l’IA peut être incorrect.">
            <a:extLst>
              <a:ext uri="{FF2B5EF4-FFF2-40B4-BE49-F238E27FC236}">
                <a16:creationId xmlns:a16="http://schemas.microsoft.com/office/drawing/2014/main" id="{18E11C6D-8C9D-265F-45CC-20E746FEE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942" y="172025"/>
            <a:ext cx="2432515" cy="1152244"/>
          </a:xfrm>
          <a:prstGeom prst="rect">
            <a:avLst/>
          </a:prstGeom>
        </p:spPr>
      </p:pic>
      <p:sp>
        <p:nvSpPr>
          <p:cNvPr id="4" name="Rectangle 1">
            <a:extLst>
              <a:ext uri="{FF2B5EF4-FFF2-40B4-BE49-F238E27FC236}">
                <a16:creationId xmlns:a16="http://schemas.microsoft.com/office/drawing/2014/main" id="{C6B8C595-3792-3A67-E7A8-5D7B5FB951BB}"/>
              </a:ext>
            </a:extLst>
          </p:cNvPr>
          <p:cNvSpPr>
            <a:spLocks noGrp="1" noChangeArrowheads="1"/>
          </p:cNvSpPr>
          <p:nvPr>
            <p:ph idx="1"/>
          </p:nvPr>
        </p:nvSpPr>
        <p:spPr bwMode="auto">
          <a:xfrm>
            <a:off x="454932" y="1188746"/>
            <a:ext cx="6118585" cy="503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kumimoji="0" lang="fr-FR" altLang="fr-FR" sz="2400" b="1" i="0" u="none" strike="noStrike" cap="none" normalizeH="0" baseline="0" dirty="0">
                <a:ln>
                  <a:noFill/>
                </a:ln>
                <a:solidFill>
                  <a:schemeClr val="tx1"/>
                </a:solidFill>
                <a:effectLst/>
                <a:latin typeface="+mj-lt"/>
              </a:rPr>
              <a:t>Promotion et vente par des entreprises</a:t>
            </a:r>
            <a:r>
              <a:rPr kumimoji="0" lang="fr-FR" altLang="fr-FR" sz="2400" b="0" i="0" u="none" strike="noStrike" cap="none" normalizeH="0" baseline="0" dirty="0">
                <a:ln>
                  <a:noFill/>
                </a:ln>
                <a:solidFill>
                  <a:schemeClr val="tx1"/>
                </a:solidFill>
                <a:effectLst/>
                <a:latin typeface="+mj-lt"/>
              </a:rPr>
              <a:t> </a:t>
            </a:r>
          </a:p>
          <a:p>
            <a:pPr marL="342900" indent="-342900" eaLnBrk="0" fontAlgn="base" hangingPunct="0">
              <a:lnSpc>
                <a:spcPct val="150000"/>
              </a:lnSpc>
              <a:spcBef>
                <a:spcPct val="0"/>
              </a:spcBef>
              <a:spcAft>
                <a:spcPct val="0"/>
              </a:spcAft>
              <a:buClr>
                <a:srgbClr val="FF0000"/>
              </a:buClr>
              <a:buFont typeface="Wingdings" panose="05000000000000000000" pitchFamily="2" charset="2"/>
              <a:buChar char="§"/>
            </a:pPr>
            <a:r>
              <a:rPr lang="fr-FR" altLang="fr-FR" sz="2000" dirty="0">
                <a:latin typeface="+mj-lt"/>
              </a:rPr>
              <a:t>P</a:t>
            </a:r>
            <a:r>
              <a:rPr kumimoji="0" lang="fr-FR" altLang="fr-FR" sz="2000" b="0" i="0" u="none" strike="noStrike" cap="none" normalizeH="0" baseline="0" dirty="0">
                <a:ln>
                  <a:noFill/>
                </a:ln>
                <a:solidFill>
                  <a:schemeClr val="tx1"/>
                </a:solidFill>
                <a:effectLst/>
                <a:latin typeface="+mj-lt"/>
              </a:rPr>
              <a:t>rotection des variétés par licences, brevets</a:t>
            </a:r>
          </a:p>
          <a:p>
            <a:pPr marL="0" marR="0" lvl="0" indent="0" algn="l" defTabSz="914400" rtl="0" eaLnBrk="0" fontAlgn="base" latinLnBrk="0" hangingPunct="0">
              <a:lnSpc>
                <a:spcPct val="150000"/>
              </a:lnSpc>
              <a:spcBef>
                <a:spcPct val="0"/>
              </a:spcBef>
              <a:spcAft>
                <a:spcPct val="0"/>
              </a:spcAft>
              <a:buClrTx/>
              <a:buSzTx/>
              <a:buNone/>
              <a:tabLst/>
            </a:pPr>
            <a:r>
              <a:rPr kumimoji="0" lang="fr-FR" altLang="fr-FR" sz="2400" b="1" i="0" u="none" strike="noStrike" cap="none" normalizeH="0" baseline="0" dirty="0">
                <a:ln>
                  <a:noFill/>
                </a:ln>
                <a:solidFill>
                  <a:schemeClr val="tx1"/>
                </a:solidFill>
                <a:effectLst/>
                <a:latin typeface="+mj-lt"/>
              </a:rPr>
              <a:t>Moins de diversité</a:t>
            </a:r>
            <a:r>
              <a:rPr kumimoji="0" lang="fr-FR" altLang="fr-FR" sz="2400" b="0" i="0" u="none" strike="noStrike" cap="none" normalizeH="0" baseline="0" dirty="0">
                <a:ln>
                  <a:noFill/>
                </a:ln>
                <a:solidFill>
                  <a:schemeClr val="tx1"/>
                </a:solidFill>
                <a:effectLst/>
                <a:latin typeface="+mj-lt"/>
              </a:rPr>
              <a:t> </a:t>
            </a:r>
          </a:p>
          <a:p>
            <a:pPr marL="342900" indent="-342900" eaLnBrk="0" fontAlgn="base" hangingPunct="0">
              <a:lnSpc>
                <a:spcPct val="150000"/>
              </a:lnSpc>
              <a:spcBef>
                <a:spcPct val="0"/>
              </a:spcBef>
              <a:spcAft>
                <a:spcPct val="0"/>
              </a:spcAft>
              <a:buClr>
                <a:srgbClr val="FF0000"/>
              </a:buClr>
              <a:buFont typeface="Wingdings" panose="05000000000000000000" pitchFamily="2" charset="2"/>
              <a:buChar char="§"/>
            </a:pPr>
            <a:r>
              <a:rPr lang="fr-FR" altLang="fr-FR" sz="2000" dirty="0">
                <a:latin typeface="+mj-lt"/>
              </a:rPr>
              <a:t>V</a:t>
            </a:r>
            <a:r>
              <a:rPr kumimoji="0" lang="fr-FR" altLang="fr-FR" sz="2000" b="0" i="0" u="none" strike="noStrike" cap="none" normalizeH="0" baseline="0" dirty="0">
                <a:ln>
                  <a:noFill/>
                </a:ln>
                <a:solidFill>
                  <a:schemeClr val="tx1"/>
                </a:solidFill>
                <a:effectLst/>
                <a:latin typeface="+mj-lt"/>
              </a:rPr>
              <a:t>ariétés orientées vers la monoculture</a:t>
            </a:r>
          </a:p>
          <a:p>
            <a:pPr marL="0" marR="0" lvl="0" indent="0" algn="l" defTabSz="914400" rtl="0" eaLnBrk="0" fontAlgn="base" latinLnBrk="0" hangingPunct="0">
              <a:lnSpc>
                <a:spcPct val="150000"/>
              </a:lnSpc>
              <a:spcBef>
                <a:spcPct val="0"/>
              </a:spcBef>
              <a:spcAft>
                <a:spcPct val="0"/>
              </a:spcAft>
              <a:buClrTx/>
              <a:buSzTx/>
              <a:buNone/>
              <a:tabLst/>
            </a:pPr>
            <a:r>
              <a:rPr kumimoji="0" lang="fr-FR" altLang="fr-FR" sz="2400" b="1" i="0" u="none" strike="noStrike" cap="none" normalizeH="0" baseline="0" dirty="0">
                <a:ln>
                  <a:noFill/>
                </a:ln>
                <a:solidFill>
                  <a:schemeClr val="tx1"/>
                </a:solidFill>
                <a:effectLst/>
                <a:latin typeface="+mj-lt"/>
              </a:rPr>
              <a:t>Développement en laboratoire</a:t>
            </a:r>
            <a:r>
              <a:rPr kumimoji="0" lang="fr-FR" altLang="fr-FR" sz="2400" b="0" i="0" u="none" strike="noStrike" cap="none" normalizeH="0" baseline="0" dirty="0">
                <a:ln>
                  <a:noFill/>
                </a:ln>
                <a:solidFill>
                  <a:schemeClr val="tx1"/>
                </a:solidFill>
                <a:effectLst/>
                <a:latin typeface="+mj-lt"/>
              </a:rPr>
              <a:t> </a:t>
            </a:r>
          </a:p>
          <a:p>
            <a:pPr marL="342900" marR="0" lvl="0" indent="-342900" algn="l" defTabSz="914400" rtl="0" eaLnBrk="0" fontAlgn="base" latinLnBrk="0" hangingPunct="0">
              <a:lnSpc>
                <a:spcPct val="150000"/>
              </a:lnSpc>
              <a:spcBef>
                <a:spcPct val="0"/>
              </a:spcBef>
              <a:spcAft>
                <a:spcPct val="0"/>
              </a:spcAft>
              <a:buClr>
                <a:srgbClr val="FF0000"/>
              </a:buClr>
              <a:buSzTx/>
              <a:buFont typeface="Wingdings" panose="05000000000000000000" pitchFamily="2" charset="2"/>
              <a:buChar char="§"/>
              <a:tabLst/>
            </a:pPr>
            <a:r>
              <a:rPr kumimoji="0" lang="fr-FR" altLang="fr-FR" sz="2000" b="0" i="0" u="none" strike="noStrike" cap="none" normalizeH="0" baseline="0" dirty="0">
                <a:ln>
                  <a:noFill/>
                </a:ln>
                <a:solidFill>
                  <a:schemeClr val="tx1"/>
                </a:solidFill>
                <a:effectLst/>
                <a:latin typeface="+mj-lt"/>
              </a:rPr>
              <a:t>Combinées avec engrais et pesticides</a:t>
            </a:r>
          </a:p>
          <a:p>
            <a:pPr marL="342900" marR="0" lvl="0" indent="-342900" algn="l" defTabSz="914400" rtl="0" eaLnBrk="0" fontAlgn="base" latinLnBrk="0" hangingPunct="0">
              <a:lnSpc>
                <a:spcPct val="150000"/>
              </a:lnSpc>
              <a:spcBef>
                <a:spcPct val="0"/>
              </a:spcBef>
              <a:spcAft>
                <a:spcPct val="0"/>
              </a:spcAft>
              <a:buClr>
                <a:srgbClr val="FF0000"/>
              </a:buClr>
              <a:buSzTx/>
              <a:buFont typeface="Wingdings" panose="05000000000000000000" pitchFamily="2" charset="2"/>
              <a:buChar char="§"/>
              <a:tabLst/>
            </a:pPr>
            <a:r>
              <a:rPr lang="fr-FR" altLang="fr-FR" sz="2000" dirty="0">
                <a:latin typeface="+mj-lt"/>
              </a:rPr>
              <a:t>Stériles</a:t>
            </a:r>
            <a:endParaRPr kumimoji="0" lang="fr-FR" altLang="fr-FR"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None/>
              <a:tabLst/>
            </a:pPr>
            <a:r>
              <a:rPr kumimoji="0" lang="fr-FR" altLang="fr-FR" sz="2400" b="1" i="0" u="none" strike="noStrike" cap="none" normalizeH="0" baseline="0" dirty="0">
                <a:ln>
                  <a:noFill/>
                </a:ln>
                <a:solidFill>
                  <a:schemeClr val="tx1"/>
                </a:solidFill>
                <a:effectLst/>
                <a:latin typeface="+mj-lt"/>
              </a:rPr>
              <a:t>Commercialisation mondiale</a:t>
            </a:r>
            <a:r>
              <a:rPr kumimoji="0" lang="fr-FR" altLang="fr-FR" sz="2400" b="0" i="0" u="none" strike="noStrike" cap="none" normalizeH="0" baseline="0" dirty="0">
                <a:ln>
                  <a:noFill/>
                </a:ln>
                <a:solidFill>
                  <a:schemeClr val="tx1"/>
                </a:solidFill>
                <a:effectLst/>
                <a:latin typeface="+mj-lt"/>
              </a:rPr>
              <a:t>  </a:t>
            </a:r>
          </a:p>
          <a:p>
            <a:pPr marL="342900" marR="0" lvl="0" indent="-342900" algn="l" defTabSz="914400" rtl="0" eaLnBrk="0" fontAlgn="base" latinLnBrk="0" hangingPunct="0">
              <a:lnSpc>
                <a:spcPct val="150000"/>
              </a:lnSpc>
              <a:spcBef>
                <a:spcPct val="0"/>
              </a:spcBef>
              <a:spcAft>
                <a:spcPct val="0"/>
              </a:spcAft>
              <a:buClr>
                <a:srgbClr val="FF0000"/>
              </a:buClr>
              <a:buSzTx/>
              <a:buFont typeface="Wingdings" panose="05000000000000000000" pitchFamily="2" charset="2"/>
              <a:buChar char="§"/>
              <a:tabLst/>
            </a:pPr>
            <a:r>
              <a:rPr kumimoji="0" lang="fr-FR" altLang="fr-FR" sz="2000" b="0" i="0" u="none" strike="noStrike" cap="none" normalizeH="0" baseline="0" dirty="0">
                <a:ln>
                  <a:noFill/>
                </a:ln>
                <a:solidFill>
                  <a:schemeClr val="tx1"/>
                </a:solidFill>
                <a:effectLst/>
                <a:latin typeface="+mj-lt"/>
              </a:rPr>
              <a:t>Soutenue par les entreprises et de plus en plus par les gouvernements des pays du Sud</a:t>
            </a:r>
          </a:p>
        </p:txBody>
      </p:sp>
      <p:pic>
        <p:nvPicPr>
          <p:cNvPr id="5" name="Inhaltsplatzhalter 3">
            <a:extLst>
              <a:ext uri="{FF2B5EF4-FFF2-40B4-BE49-F238E27FC236}">
                <a16:creationId xmlns:a16="http://schemas.microsoft.com/office/drawing/2014/main" id="{5DFA0E4A-7D70-2D0D-D3B6-4CC6E0828E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3517" y="1744363"/>
            <a:ext cx="5316791" cy="3922707"/>
          </a:xfrm>
          <a:prstGeom prst="rect">
            <a:avLst/>
          </a:prstGeom>
        </p:spPr>
      </p:pic>
    </p:spTree>
    <p:extLst>
      <p:ext uri="{BB962C8B-B14F-4D97-AF65-F5344CB8AC3E}">
        <p14:creationId xmlns:p14="http://schemas.microsoft.com/office/powerpoint/2010/main" val="4142060078"/>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1e066d-3749-4682-b797-a82dc517543f" xsi:nil="true"/>
    <lcf76f155ced4ddcb4097134ff3c332f xmlns="3a5871b8-9b05-46ab-9e31-c771cd947d17">
      <Terms xmlns="http://schemas.microsoft.com/office/infopath/2007/PartnerControls"/>
    </lcf76f155ced4ddcb4097134ff3c332f>
    <Remarques xmlns="3a5871b8-9b05-46ab-9e31-c771cd947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F66D5F76960F45837B3660FAB4B6CE" ma:contentTypeVersion="17" ma:contentTypeDescription="Crée un document." ma:contentTypeScope="" ma:versionID="88ce59ba22e4ba40adb8be97a2043236">
  <xsd:schema xmlns:xsd="http://www.w3.org/2001/XMLSchema" xmlns:xs="http://www.w3.org/2001/XMLSchema" xmlns:p="http://schemas.microsoft.com/office/2006/metadata/properties" xmlns:ns2="3a5871b8-9b05-46ab-9e31-c771cd947d17" xmlns:ns3="1d1e066d-3749-4682-b797-a82dc517543f" targetNamespace="http://schemas.microsoft.com/office/2006/metadata/properties" ma:root="true" ma:fieldsID="d11732e398daf336d9edebd0e752facf" ns2:_="" ns3:_="">
    <xsd:import namespace="3a5871b8-9b05-46ab-9e31-c771cd947d17"/>
    <xsd:import namespace="1d1e066d-3749-4682-b797-a82dc51754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Remarque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871b8-9b05-46ab-9e31-c771cd947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7efc9518-b6b5-43da-9d1b-ced96563385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Remarques" ma:index="21" nillable="true" ma:displayName="Remarques" ma:format="Dropdown" ma:internalName="Remarques">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e066d-3749-4682-b797-a82dc51754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c96d0da-1c34-48b8-8292-0bea16897fb7}" ma:internalName="TaxCatchAll" ma:showField="CatchAllData" ma:web="1d1e066d-3749-4682-b797-a82dc517543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1BFA6-6883-442B-97E5-42902D250FB2}">
  <ds:schemaRefs>
    <ds:schemaRef ds:uri="http://schemas.microsoft.com/sharepoint/v3/contenttype/forms"/>
  </ds:schemaRefs>
</ds:datastoreItem>
</file>

<file path=customXml/itemProps2.xml><?xml version="1.0" encoding="utf-8"?>
<ds:datastoreItem xmlns:ds="http://schemas.openxmlformats.org/officeDocument/2006/customXml" ds:itemID="{11B545A1-F6AB-4F58-A968-A9A40D398B93}">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3a5871b8-9b05-46ab-9e31-c771cd947d17"/>
    <ds:schemaRef ds:uri="1d1e066d-3749-4682-b797-a82dc517543f"/>
    <ds:schemaRef ds:uri="http://www.w3.org/XML/1998/namespace"/>
    <ds:schemaRef ds:uri="http://purl.org/dc/terms/"/>
  </ds:schemaRefs>
</ds:datastoreItem>
</file>

<file path=customXml/itemProps3.xml><?xml version="1.0" encoding="utf-8"?>
<ds:datastoreItem xmlns:ds="http://schemas.openxmlformats.org/officeDocument/2006/customXml" ds:itemID="{F1880CC7-FF52-4D31-9514-CDEB08CBE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871b8-9b05-46ab-9e31-c771cd947d17"/>
    <ds:schemaRef ds:uri="1d1e066d-3749-4682-b797-a82dc5175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5716</Words>
  <Application>Microsoft Office PowerPoint</Application>
  <PresentationFormat>Grand écran</PresentationFormat>
  <Paragraphs>450</Paragraphs>
  <Slides>21</Slides>
  <Notes>20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Présentation PowerPoint</vt:lpstr>
      <vt:lpstr>Diversité des semences</vt:lpstr>
      <vt:lpstr>Érosion mondiale de la diversité des semences</vt:lpstr>
      <vt:lpstr>Deux systèmes semenciers</vt:lpstr>
      <vt:lpstr>Monopole des marchés sur les semences</vt:lpstr>
      <vt:lpstr>Semences paysannes </vt:lpstr>
      <vt:lpstr>Semences paysannes : un pilier  face aux crises globales</vt:lpstr>
      <vt:lpstr>Semences commerciales</vt:lpstr>
      <vt:lpstr>Pourquoi ?</vt:lpstr>
      <vt:lpstr>Protection du droit aux semences paysannes</vt:lpstr>
      <vt:lpstr>UNDROP et droit aux semences</vt:lpstr>
      <vt:lpstr>La problématique  autour du droit aux semences</vt:lpstr>
      <vt:lpstr>La problématique autour du droit aux semences</vt:lpstr>
      <vt:lpstr>Les obligations des États</vt:lpstr>
      <vt:lpstr>Hôte de campagne</vt:lpstr>
      <vt:lpstr>Promotion des systèmes semenciers paysans – Cameroun</vt:lpstr>
      <vt:lpstr>Cette année, nous recyclons nos animations passées</vt:lpstr>
      <vt:lpstr>Nos événements grand public</vt:lpstr>
      <vt:lpstr>Table ronde à l’Impact HUB - Genève</vt:lpstr>
      <vt:lpstr>Table ronde à la Soliderie - Nyon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Racioppi</dc:creator>
  <cp:lastModifiedBy>Adeline Wehrli</cp:lastModifiedBy>
  <cp:revision>34</cp:revision>
  <dcterms:created xsi:type="dcterms:W3CDTF">2025-11-27T11:54:59Z</dcterms:created>
  <dcterms:modified xsi:type="dcterms:W3CDTF">2026-02-10T14:19:11Z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0x010100C5F66D5F76960F45837B3660FAB4B6CE</vt:lpwstr>
  </property>
  <property fmtid="{D5CDD505-2E9C-101B-9397-08002B2CF9AE}" pid="3" name="MediaServiceImageTags">
    <vt:lpwstr/>
  </property>
</Properties>
</file>